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2" b="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E1418">
                  <a:alpha val="94000"/>
                </a:srgbClr>
              </a:gs>
              <a:gs pos="34000">
                <a:srgbClr val="0E1418">
                  <a:alpha val="78000"/>
                </a:srgbClr>
              </a:gs>
              <a:gs pos="68000">
                <a:srgbClr val="0E1418">
                  <a:alpha val="22000"/>
                </a:srgbClr>
              </a:gs>
              <a:gs pos="100000">
                <a:srgbClr val="0E1418">
                  <a:alpha val="32000"/>
                </a:srgbClr>
              </a:gs>
            </a:gsLst>
            <a:lin ang="9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" name="Connector 4"/>
          <p:cNvCxnSpPr/>
          <p:nvPr/>
        </p:nvCxnSpPr>
        <p:spPr>
          <a:xfrm rot="-14566">
            <a:off x="812813" y="12128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 txBox="1"/>
          <p:nvPr/>
        </p:nvSpPr>
        <p:spPr>
          <a:xfrm>
            <a:off x="812800" y="7620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— AIRSPACE SECURITY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62000" y="2743200"/>
            <a:ext cx="91440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>
              <a:lnSpc>
                <a:spcPct val="83000"/>
              </a:lnSpc>
              <a:defRPr/>
            </a:pPr>
            <a:r>
              <a:rPr lang="en-US" sz="64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SV-A ANALYTIC RF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87400" y="3784600"/>
            <a:ext cx="10464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>
              <a:lnSpc>
                <a:spcPct val="88000"/>
              </a:lnSpc>
              <a:defRPr/>
            </a:pPr>
            <a:r>
              <a:rPr lang="en-US" sz="2300" b="0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COUNTER-UAS IDENTIFICATION &amp; GOVERNED RESPONSE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12800" y="4572000"/>
            <a:ext cx="6604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Listen first. Identify precisely. Act only under authority.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22036">
            <a:off x="812820" y="5683250"/>
            <a:ext cx="198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 txBox="1"/>
          <p:nvPr/>
        </p:nvSpPr>
        <p:spPr>
          <a:xfrm>
            <a:off x="812800" y="58420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TTP PROJECT REFERENCE · v1.0 · OCTOBER 2026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812800" y="61214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PROJECT ASSESSMENT ONLY — NOT AN OPERATING PROCEDURE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812800" y="6350000"/>
            <a:ext cx="8890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newarkcuas.com/airspace-security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 — CAPABILITY ENVELOPE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71500"/>
            <a:ext cx="107696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8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Project reference values, framed for site validation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930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>
              <a:lnSpc>
                <a:spcPct val="83000"/>
              </a:lnSpc>
              <a:defRPr/>
            </a:pPr>
            <a:r>
              <a:rPr lang="en-US" sz="40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01–10 km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11200" y="2844800"/>
            <a:ext cx="2438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5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SYSTEM-LEVEL COVERAGE REFERENCE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3505200"/>
            <a:ext cx="2438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Radius varies by model, site, target environment and written validation.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87722">
            <a:off x="1473200" y="3448061"/>
            <a:ext cx="35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3403600" y="1930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>
              <a:lnSpc>
                <a:spcPct val="83000"/>
              </a:lnSpc>
              <a:defRPr/>
            </a:pPr>
            <a:r>
              <a:rPr lang="en-US" sz="40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24 / 7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3403600" y="2844800"/>
            <a:ext cx="2438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5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CONTINUOUS-OPERATION ASSESSMENT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3403600" y="3505200"/>
            <a:ext cx="2438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Subject to site networks, power, accountable personnel and authority conditions.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5387722">
            <a:off x="4165600" y="3448061"/>
            <a:ext cx="35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6096000" y="1930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>
              <a:lnSpc>
                <a:spcPct val="83000"/>
              </a:lnSpc>
              <a:defRPr/>
            </a:pPr>
            <a:r>
              <a:rPr lang="en-US" sz="40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0.1–6.2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6096000" y="2844800"/>
            <a:ext cx="2438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5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GHz · MODEL-SPECIFIC SPECTRUM REFERENCE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6096000" y="3505200"/>
            <a:ext cx="2438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Band configuration is model-specific; no universal figure applies.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5387722">
            <a:off x="6858000" y="3448061"/>
            <a:ext cx="35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 txBox="1"/>
          <p:nvPr/>
        </p:nvSpPr>
        <p:spPr>
          <a:xfrm>
            <a:off x="8788400" y="1930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>
              <a:lnSpc>
                <a:spcPct val="83000"/>
              </a:lnSpc>
              <a:defRPr/>
            </a:pPr>
            <a:r>
              <a:rPr lang="en-US" sz="40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360°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8788400" y="2844800"/>
            <a:ext cx="2438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5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MULTI-TARGET · COORDINATED MULTI-NODE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8788400" y="3505200"/>
            <a:ext cx="2438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All models cover 360° and fuse C2, radar, acoustic and EO/IR inputs.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4053">
            <a:off x="711204" y="53784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 txBox="1"/>
          <p:nvPr/>
        </p:nvSpPr>
        <p:spPr>
          <a:xfrm>
            <a:off x="711200" y="5537200"/>
            <a:ext cx="10769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Values are project references, not guaranteed performance. Actual configuration, legality and fit require site validation and competent-authority approval.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711200" y="58674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newarkcuas.com / SV-A Airspace Security public project reference (2026-10).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 / 24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 — THREAT PICTURE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 drone incursion is a six-phase event; passive sensing must win phase one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t="71" b="71"/>
          <a:stretch>
            <a:fillRect/>
          </a:stretch>
        </p:blipFill>
        <p:spPr>
          <a:xfrm>
            <a:off x="711200" y="1524000"/>
            <a:ext cx="4724400" cy="26543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 txBox="1"/>
          <p:nvPr/>
        </p:nvSpPr>
        <p:spPr>
          <a:xfrm>
            <a:off x="711200" y="4216400"/>
            <a:ext cx="4724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Figure 1 · Airfield-perimeter context — owner-provided reference footage, not a verified incident.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4699000"/>
            <a:ext cx="47244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2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Every broadcast incident and every site briefing shows the same shape: a timeline that begins well before the fence line and ends long after the link is lost.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5842000" y="15240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6324600" y="1511300"/>
            <a:ext cx="5156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Launch &amp; approach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6324600" y="1778000"/>
            <a:ext cx="51562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Low-altitude ingress; RF-silent pre-programmed flight possible.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8467">
            <a:off x="6324608" y="2076450"/>
            <a:ext cx="5156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 txBox="1"/>
          <p:nvPr/>
        </p:nvSpPr>
        <p:spPr>
          <a:xfrm>
            <a:off x="5842000" y="21717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6324600" y="2159000"/>
            <a:ext cx="5156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Perimeter ingress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6324600" y="2425700"/>
            <a:ext cx="51562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First detection window across the fence or buffer zone.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8467">
            <a:off x="6324608" y="2724150"/>
            <a:ext cx="5156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 txBox="1"/>
          <p:nvPr/>
        </p:nvSpPr>
        <p:spPr>
          <a:xfrm>
            <a:off x="5842000" y="28194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6324600" y="2806700"/>
            <a:ext cx="5156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Reconnaissance &amp; loiter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6324600" y="3073400"/>
            <a:ext cx="51562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Camera link active; passive payload may be gathering data.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8467">
            <a:off x="6324608" y="3371850"/>
            <a:ext cx="5156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 txBox="1"/>
          <p:nvPr/>
        </p:nvSpPr>
        <p:spPr>
          <a:xfrm>
            <a:off x="5842000" y="34671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6324600" y="3454400"/>
            <a:ext cx="5156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Payload delivery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6324600" y="3721100"/>
            <a:ext cx="51562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Kinetic or electronic effect — once here, jamming is already late.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8467">
            <a:off x="6324608" y="4019550"/>
            <a:ext cx="5156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 txBox="1"/>
          <p:nvPr/>
        </p:nvSpPr>
        <p:spPr>
          <a:xfrm>
            <a:off x="5842000" y="41148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6324600" y="4102100"/>
            <a:ext cx="5156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Link loss / autonomous flight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6324600" y="4368800"/>
            <a:ext cx="51562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Waypoint hold or return-home continues with no RF to jam.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8467">
            <a:off x="6324608" y="4667250"/>
            <a:ext cx="5156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 txBox="1"/>
          <p:nvPr/>
        </p:nvSpPr>
        <p:spPr>
          <a:xfrm>
            <a:off x="5842000" y="47625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06</a:t>
            </a:r>
            <a:endParaRPr lang="en-US" sz="1100"/>
          </a:p>
        </p:txBody>
      </p:sp>
      <p:sp>
        <p:nvSpPr>
          <p:cNvPr id="29" name="AutoShape 29"/>
          <p:cNvSpPr txBox="1"/>
          <p:nvPr/>
        </p:nvSpPr>
        <p:spPr>
          <a:xfrm>
            <a:off x="6324600" y="4749800"/>
            <a:ext cx="5156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Escape &amp; recovery</a:t>
            </a:r>
            <a:endParaRPr lang="en-US" sz="1100"/>
          </a:p>
        </p:txBody>
      </p:sp>
      <p:sp>
        <p:nvSpPr>
          <p:cNvPr id="30" name="AutoShape 30"/>
          <p:cNvSpPr txBox="1"/>
          <p:nvPr/>
        </p:nvSpPr>
        <p:spPr>
          <a:xfrm>
            <a:off x="6324600" y="5016500"/>
            <a:ext cx="51562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Pilot relocates; the evidence chain must survive the event.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711200" y="5461000"/>
            <a:ext cx="10769600" cy="508000"/>
          </a:xfrm>
          <a:prstGeom prst="roundRect">
            <a:avLst>
              <a:gd name="adj" fmla="val 0"/>
            </a:avLst>
          </a:prstGeom>
          <a:solidFill>
            <a:srgbClr val="F59E0B">
              <a:alpha val="10000"/>
            </a:srgbClr>
          </a:solidFill>
          <a:ln w="12700" cap="flat" cmpd="sng">
            <a:solidFill>
              <a:srgbClr val="F59E0B">
                <a:alpha val="5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32"/>
          <p:cNvSpPr txBox="1"/>
          <p:nvPr/>
        </p:nvSpPr>
        <p:spPr>
          <a:xfrm>
            <a:off x="889000" y="55499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50" b="1" i="0" u="none" strike="noStrike">
                <a:solidFill>
                  <a:srgbClr val="F59E0B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Wideband barrage jamming targets only the link in phases 2–4; it is blind to phase 1, the autonomous phase 5, and the escaping pilot in phase 6.</a:t>
            </a:r>
            <a:endParaRPr lang="en-US" sz="1100"/>
          </a:p>
        </p:txBody>
      </p:sp>
      <p:sp>
        <p:nvSpPr>
          <p:cNvPr id="33" name="AutoShape 33"/>
          <p:cNvSpPr txBox="1"/>
          <p:nvPr/>
        </p:nvSpPr>
        <p:spPr>
          <a:xfrm>
            <a:off x="711200" y="6019800"/>
            <a:ext cx="10769600" cy="165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C-UAS industry doctrine; for readiness discussion only. Footage details are not independently verified.</a:t>
            </a:r>
            <a:endParaRPr lang="en-US" sz="1100"/>
          </a:p>
        </p:txBody>
      </p:sp>
      <p:cxnSp>
        <p:nvCxnSpPr>
          <p:cNvPr id="34" name="Connector 34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AutoShape 35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36" name="AutoShape 36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 / 24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 — WHY BANDWIDTH ALONE FAILS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Wideband barrage jamming is a compliance and engineering dead end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5240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193800" y="14986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Collateral spectrum harm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193800" y="17780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Disrupts civil-aviation RNP, GNSS, public mobile, own-force links; cross-border emissions create diplomatic risk.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91">
            <a:off x="1193808" y="24574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25908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193800" y="25654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Legal red line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1193800" y="28448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An illegal flight cannot be answered with an illegal emission; radio regulations and licensing still apply.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91">
            <a:off x="1193808" y="35242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711200" y="36576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1193800" y="36322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Countered by modern links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1193800" y="39116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FHSS (50–100 hops/s), multi-link microwave+LTE+LEO, CRPA nulling, autonomous navigation and swarms.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191">
            <a:off x="1193808" y="45910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 txBox="1"/>
          <p:nvPr/>
        </p:nvSpPr>
        <p:spPr>
          <a:xfrm>
            <a:off x="711200" y="47244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193800" y="46990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Blind by design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1193800" y="49784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No identification, no operator geolocation, no evidence record — nothing for a court or an after-action review.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6172200" y="15240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6654800" y="14986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Power wall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6654800" y="17780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 1000 W-rated amplifier delivers roughly 100–200 W effective mean once PAPR backoff is accounted for.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9191">
            <a:off x="6654808" y="24574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 txBox="1"/>
          <p:nvPr/>
        </p:nvSpPr>
        <p:spPr>
          <a:xfrm>
            <a:off x="6172200" y="25908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06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6654800" y="25654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Cannot stay on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6654800" y="28448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Thermal load, EMC load and duty-cycle limits rule out 24/7 wideband emission.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191">
            <a:off x="6654808" y="35242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 txBox="1"/>
          <p:nvPr/>
        </p:nvSpPr>
        <p:spPr>
          <a:xfrm>
            <a:off x="6172200" y="36576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07</a:t>
            </a:r>
            <a:endParaRPr lang="en-US" sz="1100"/>
          </a:p>
        </p:txBody>
      </p:sp>
      <p:sp>
        <p:nvSpPr>
          <p:cNvPr id="29" name="AutoShape 29"/>
          <p:cNvSpPr txBox="1"/>
          <p:nvPr/>
        </p:nvSpPr>
        <p:spPr>
          <a:xfrm>
            <a:off x="6654800" y="36322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Fails in RF clutter</a:t>
            </a:r>
            <a:endParaRPr lang="en-US" sz="1100"/>
          </a:p>
        </p:txBody>
      </p:sp>
      <p:sp>
        <p:nvSpPr>
          <p:cNvPr id="30" name="AutoShape 30"/>
          <p:cNvSpPr txBox="1"/>
          <p:nvPr/>
        </p:nvSpPr>
        <p:spPr>
          <a:xfrm>
            <a:off x="6654800" y="39116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Dense urban and industrial electromagnetic environments destroy wideband selectivity.</a:t>
            </a:r>
            <a:endParaRPr lang="en-US" sz="1100"/>
          </a:p>
        </p:txBody>
      </p:sp>
      <p:cxnSp>
        <p:nvCxnSpPr>
          <p:cNvPr id="31" name="Connector 31"/>
          <p:cNvCxnSpPr/>
          <p:nvPr/>
        </p:nvCxnSpPr>
        <p:spPr>
          <a:xfrm rot="-9191">
            <a:off x="6654808" y="45910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AutoShape 32"/>
          <p:cNvSpPr txBox="1"/>
          <p:nvPr/>
        </p:nvSpPr>
        <p:spPr>
          <a:xfrm>
            <a:off x="6172200" y="4724400"/>
            <a:ext cx="431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08</a:t>
            </a:r>
            <a:endParaRPr lang="en-US" sz="1100"/>
          </a:p>
        </p:txBody>
      </p:sp>
      <p:sp>
        <p:nvSpPr>
          <p:cNvPr id="33" name="AutoShape 33"/>
          <p:cNvSpPr txBox="1"/>
          <p:nvPr/>
        </p:nvSpPr>
        <p:spPr>
          <a:xfrm>
            <a:off x="6654800" y="4699000"/>
            <a:ext cx="4699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Cost &amp; audit gap</a:t>
            </a:r>
            <a:endParaRPr lang="en-US" sz="1100"/>
          </a:p>
        </p:txBody>
      </p:sp>
      <p:sp>
        <p:nvSpPr>
          <p:cNvPr id="34" name="AutoShape 34"/>
          <p:cNvSpPr txBox="1"/>
          <p:nvPr/>
        </p:nvSpPr>
        <p:spPr>
          <a:xfrm>
            <a:off x="6654800" y="4978400"/>
            <a:ext cx="47498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High SWaP-C per protected kilometre, with no health monitoring, log trail or change control.</a:t>
            </a: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 rot="-4053">
            <a:off x="711204" y="5734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AutoShape 36"/>
          <p:cNvSpPr txBox="1"/>
          <p:nvPr/>
        </p:nvSpPr>
        <p:spPr>
          <a:xfrm>
            <a:off x="711200" y="5816600"/>
            <a:ext cx="107696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References: public reporting on the El Paso international-airport GPS-jamming exercise (aviation disruption); independent RF engineering analyses (Aminext, Corvus, Simplico); documented 15 km-class interference radii.</a:t>
            </a:r>
            <a:endParaRPr lang="en-US" sz="1100"/>
          </a:p>
        </p:txBody>
      </p:sp>
      <p:cxnSp>
        <p:nvCxnSpPr>
          <p:cNvPr id="37" name="Connector 37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AutoShape 38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39" name="AutoShape 39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 / 24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 — TECHNOLOGY PRINCIPLE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Identify, corroborate, authorise, audit — an RF-silent project path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625600"/>
            <a:ext cx="3403600" cy="2489200"/>
          </a:xfrm>
          <a:prstGeom prst="roundRect">
            <a:avLst>
              <a:gd name="adj" fmla="val 2040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939800" y="18542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4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01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939800" y="2387600"/>
            <a:ext cx="29464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SPECTRUM-CONTEXT REVIEW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939800" y="3098800"/>
            <a:ext cx="29464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Within an authorised monitoring scope, review project-relevant signals together with defined protection rules for lawful services.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3156">
            <a:off x="4114932" y="28638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0" name="AutoShape 10"/>
          <p:cNvSpPr/>
          <p:nvPr/>
        </p:nvSpPr>
        <p:spPr>
          <a:xfrm>
            <a:off x="4419600" y="1625600"/>
            <a:ext cx="3403600" cy="2489200"/>
          </a:xfrm>
          <a:prstGeom prst="roundRect">
            <a:avLst>
              <a:gd name="adj" fmla="val 2040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 txBox="1"/>
          <p:nvPr/>
        </p:nvSpPr>
        <p:spPr>
          <a:xfrm>
            <a:off x="4648200" y="18542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4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02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4648200" y="2387600"/>
            <a:ext cx="29464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MULTI-SOURCE CORROBORATION &amp; EVENT TIERING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4648200" y="3098800"/>
            <a:ext cx="29464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Corroborate radar, acoustic, EO/IR and field-event information; escalate alerts under project-defined rules.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3156">
            <a:off x="7823332" y="28638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5" name="AutoShape 15"/>
          <p:cNvSpPr/>
          <p:nvPr/>
        </p:nvSpPr>
        <p:spPr>
          <a:xfrm>
            <a:off x="8128000" y="1625600"/>
            <a:ext cx="3403600" cy="2489200"/>
          </a:xfrm>
          <a:prstGeom prst="roundRect">
            <a:avLst>
              <a:gd name="adj" fmla="val 2040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 txBox="1"/>
          <p:nvPr/>
        </p:nvSpPr>
        <p:spPr>
          <a:xfrm>
            <a:off x="8356600" y="18542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4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03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8356600" y="2387600"/>
            <a:ext cx="29464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AUTHORISED INTERFACE &amp; AUDIT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8356600" y="3098800"/>
            <a:ext cx="29464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Assess any governed interface only where permissions, site conditions, human roles and written procedures are satisfied; retain records.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4053">
            <a:off x="711204" y="45656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 txBox="1"/>
          <p:nvPr/>
        </p:nvSpPr>
        <p:spPr>
          <a:xfrm>
            <a:off x="711200" y="4749800"/>
            <a:ext cx="107696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WHAT THE NODE ACTUALLY DOES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11200" y="50800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RF-silent passive reception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3403600" y="50800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Device &amp; protocol fingerprint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6096000" y="50800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AOA / TDOA operator geolocation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8788400" y="50800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Protocol-level safe-landing assessment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711200" y="5689600"/>
            <a:ext cx="10769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The public page presents only safety architecture and governance order; it provides no RF suppression, control or execution procedure.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711200" y="59690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Technology Principle 04, public project reference.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9" name="AutoShape 29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 / 24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 — VALIDATION PILLARS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In electromagnetically sensitive settings, validate the boundary before discussing capability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524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01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766">
            <a:off x="1295409" y="1644650"/>
            <a:ext cx="4470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711200" y="2032000"/>
            <a:ext cx="5054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Aviation-grade EMC assessment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11200" y="2387600"/>
            <a:ext cx="5054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Treat civil navigation, airborne and ground communications, site Wi-Fi and public mobile services as inputs to independent assessment, permissions and field tests. No zero-interference claim is made.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6172200" y="1524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02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766">
            <a:off x="6756409" y="1644650"/>
            <a:ext cx="4470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 txBox="1"/>
          <p:nvPr/>
        </p:nvSpPr>
        <p:spPr>
          <a:xfrm>
            <a:off x="6172200" y="2032000"/>
            <a:ext cx="5054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Safety outcome as validation objective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6172200" y="2387600"/>
            <a:ext cx="5054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Assess risk reduction, event escalation and recording paths under authorised rules. No target state, return path or flight result is publicly guaranteed.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711200" y="3683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03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766">
            <a:off x="1295409" y="3803650"/>
            <a:ext cx="4470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 txBox="1"/>
          <p:nvPr/>
        </p:nvSpPr>
        <p:spPr>
          <a:xfrm>
            <a:off x="711200" y="4191000"/>
            <a:ext cx="5054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Complex RF-environment assessment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711200" y="4546600"/>
            <a:ext cx="5054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Project-level discussion of protocol change, non-standard links and multi-source alerts — without publishing frequencies, power or execution parameters.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6172200" y="3683000"/>
            <a:ext cx="76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2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04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9766">
            <a:off x="6756409" y="3803650"/>
            <a:ext cx="4470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 txBox="1"/>
          <p:nvPr/>
        </p:nvSpPr>
        <p:spPr>
          <a:xfrm>
            <a:off x="6172200" y="4191000"/>
            <a:ext cx="5054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Routine-operations reference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6172200" y="4546600"/>
            <a:ext cx="5054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Health state, alert tiers, logs and authorised roles are designed at project level; continuous operation depends on site networks, power, personnel and authority conditions.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11200" y="59182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Four Project Advantages 03, public project reference.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06 / 24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06 — ASSURANCE DOMAINS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Keep spectrum protection, evidence quality and accountable authority in one frame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5494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270000" y="15240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RECEIVING POSTURE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4191000" y="1524000"/>
            <a:ext cx="7289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Define the passive sensing boundary; EMC implications, installation conditions and written confirmation stay in project scope.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053">
            <a:off x="711204" y="2254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23876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270000" y="23622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PROTECTED SERVICES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4191000" y="2362200"/>
            <a:ext cx="7289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List the services that must remain protected first: aviation navigation, satellite positioning, Wi-Fi, cellular, maritime and site-private networks.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053">
            <a:off x="711204" y="30924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711200" y="32258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1270000" y="32004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EVIDENCE ROLE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4191000" y="3200400"/>
            <a:ext cx="7289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 signal is not a conclusion; corroborate RF context with acoustic, radar, EO/IR and field records before any identity, intent or risk call.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053">
            <a:off x="711204" y="39306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 txBox="1"/>
          <p:nvPr/>
        </p:nvSpPr>
        <p:spPr>
          <a:xfrm>
            <a:off x="711200" y="40640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270000" y="40386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NODE TOPOLOGY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4191000" y="4038600"/>
            <a:ext cx="7289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Fixed, mobile and multi-node arrangements are project options defined in written scope; no coverage or availability claim is inferred.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4053">
            <a:off x="711204" y="47688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 txBox="1"/>
          <p:nvPr/>
        </p:nvSpPr>
        <p:spPr>
          <a:xfrm>
            <a:off x="711200" y="49022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1270000" y="48768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50" b="1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AUTHORITY &amp; AUDIT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4191000" y="4876800"/>
            <a:ext cx="7289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Only a written scheme defines C2 responsibility, escalation, roles and permitted interfaces; regulatory-sensitive functions remain disabled until authorised.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711200" y="5562600"/>
            <a:ext cx="107696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The five domains organise questions for written project assessment — they are not mode settings, detection guarantees, intervention actions or response instructions.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711200" y="59436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Five Assurance Domains 05A, adapted from an analytic-RF reference structure.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07 / 24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07 — SYSTEM ARCHITECTURE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Three layers: early warning, core identification, area governance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Connector 5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8 / 24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11200" y="5740400"/>
            <a:ext cx="107696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Data rises, fusion corroborates, authority escalates — every interface is logged and role-scoped.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711200" y="59690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Multi-Sensor &amp; C2 Integration 06, public project reference.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203700"/>
            <a:ext cx="8890000" cy="939800"/>
          </a:xfrm>
          <a:prstGeom prst="roundRect">
            <a:avLst>
              <a:gd name="adj" fmla="val 5405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 txBox="1"/>
          <p:nvPr/>
        </p:nvSpPr>
        <p:spPr>
          <a:xfrm>
            <a:off x="1193800" y="4404360"/>
            <a:ext cx="80010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LAYER 01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1193800" y="4630420"/>
            <a:ext cx="2823210" cy="196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REMOTE EARLY-WARNING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1193800" y="4925060"/>
            <a:ext cx="601726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Radar / acoustic / EO-IR — long-range acquisition, bearing and track cues, early alerts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16000" y="3111500"/>
            <a:ext cx="8890000" cy="939800"/>
          </a:xfrm>
          <a:prstGeom prst="roundRect">
            <a:avLst>
              <a:gd name="adj" fmla="val 5405"/>
            </a:avLst>
          </a:prstGeom>
          <a:solidFill>
            <a:srgbClr val="10403B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 txBox="1"/>
          <p:nvPr/>
        </p:nvSpPr>
        <p:spPr>
          <a:xfrm>
            <a:off x="1193800" y="3312160"/>
            <a:ext cx="80010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LAYER 02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1193800" y="3538220"/>
            <a:ext cx="5389880" cy="196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CORE IDENTIFICATION — SV-A ANALYTIC-RF NODE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1193800" y="3832860"/>
            <a:ext cx="591693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Signal confirmation and governed-interface assessment under site-authorised rules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16000" y="2019300"/>
            <a:ext cx="8890000" cy="939800"/>
          </a:xfrm>
          <a:prstGeom prst="roundRect">
            <a:avLst>
              <a:gd name="adj" fmla="val 5405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 txBox="1"/>
          <p:nvPr/>
        </p:nvSpPr>
        <p:spPr>
          <a:xfrm>
            <a:off x="1193800" y="2219960"/>
            <a:ext cx="80010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LAYER 03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1193800" y="2446020"/>
            <a:ext cx="5095240" cy="196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AREA GOVERNANCE — C2 COMMAND PLATFORM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1193800" y="2740660"/>
            <a:ext cx="564261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Situation visualisation, role permissions, log audit and third-party coordination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9735820" y="1742440"/>
            <a:ext cx="161163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FUSION · ESCALATION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5413974">
            <a:off x="8978900" y="3587737"/>
            <a:ext cx="3124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24" name="Freeform 24"/>
          <p:cNvSpPr/>
          <p:nvPr/>
        </p:nvSpPr>
        <p:spPr>
          <a:xfrm>
            <a:off x="10483850" y="202057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114300"/>
                </a:moveTo>
                <a:lnTo>
                  <a:pt x="57150" y="0"/>
                </a:lnTo>
                <a:lnTo>
                  <a:pt x="114300" y="11430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08 — FUSION &amp; INTERFACES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Fusion reduces single-sensor uncertainty; open interfaces connect every layer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Connector 5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9 / 24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11200" y="5740400"/>
            <a:ext cx="107696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Interfaces, data ownership, remote roles and event retention are defined by the project plan.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711200" y="59690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Multi-Sensor &amp; C2 Integration 06, public project reference.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" y="1943100"/>
            <a:ext cx="3048000" cy="838200"/>
          </a:xfrm>
          <a:prstGeom prst="roundRect">
            <a:avLst>
              <a:gd name="adj" fmla="val 6060"/>
            </a:avLst>
          </a:prstGeom>
          <a:solidFill>
            <a:srgbClr val="182229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 txBox="1"/>
          <p:nvPr/>
        </p:nvSpPr>
        <p:spPr>
          <a:xfrm>
            <a:off x="812800" y="2156460"/>
            <a:ext cx="683260" cy="165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RADAR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812800" y="2425700"/>
            <a:ext cx="191643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bearings, track cues, alerts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" y="3187700"/>
            <a:ext cx="3048000" cy="838200"/>
          </a:xfrm>
          <a:prstGeom prst="roundRect">
            <a:avLst>
              <a:gd name="adj" fmla="val 6060"/>
            </a:avLst>
          </a:prstGeom>
          <a:solidFill>
            <a:srgbClr val="182229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812800" y="3401060"/>
            <a:ext cx="1798320" cy="165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PASSIVE ACOUSTIC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812800" y="3670300"/>
            <a:ext cx="162687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RF-silent target alerts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" y="4432300"/>
            <a:ext cx="3048000" cy="838200"/>
          </a:xfrm>
          <a:prstGeom prst="roundRect">
            <a:avLst>
              <a:gd name="adj" fmla="val 6060"/>
            </a:avLst>
          </a:prstGeom>
          <a:solidFill>
            <a:srgbClr val="182229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 txBox="1"/>
          <p:nvPr/>
        </p:nvSpPr>
        <p:spPr>
          <a:xfrm>
            <a:off x="812800" y="4645660"/>
            <a:ext cx="675640" cy="165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EO / IR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812800" y="4914900"/>
            <a:ext cx="177038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optical confirmation, D/N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445000" y="2857500"/>
            <a:ext cx="2794000" cy="1498600"/>
          </a:xfrm>
          <a:prstGeom prst="roundRect">
            <a:avLst>
              <a:gd name="adj" fmla="val 3389"/>
            </a:avLst>
          </a:prstGeom>
          <a:solidFill>
            <a:srgbClr val="10403B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 txBox="1"/>
          <p:nvPr/>
        </p:nvSpPr>
        <p:spPr>
          <a:xfrm>
            <a:off x="5624830" y="3083560"/>
            <a:ext cx="43307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4687570" y="3355340"/>
            <a:ext cx="2307590" cy="2095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ANALYTIC-RF NODE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5189220" y="3733800"/>
            <a:ext cx="130556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core identification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4902200" y="3962400"/>
            <a:ext cx="187833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multi-source corroboration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8788400" y="2857500"/>
            <a:ext cx="2540000" cy="1498600"/>
          </a:xfrm>
          <a:prstGeom prst="roundRect">
            <a:avLst>
              <a:gd name="adj" fmla="val 3389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 txBox="1"/>
          <p:nvPr/>
        </p:nvSpPr>
        <p:spPr>
          <a:xfrm>
            <a:off x="9928860" y="3083560"/>
            <a:ext cx="259080" cy="139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C2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8839200" y="3360420"/>
            <a:ext cx="2438400" cy="1968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COMMAND PLATFORM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9290050" y="3733800"/>
            <a:ext cx="153670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status, alerts, tracks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9157970" y="3962400"/>
            <a:ext cx="180213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role permissions and audit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-57290">
            <a:off x="3683053" y="23558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30" name="Freeform 30"/>
          <p:cNvSpPr/>
          <p:nvPr/>
        </p:nvSpPr>
        <p:spPr>
          <a:xfrm>
            <a:off x="4362704" y="2316480"/>
            <a:ext cx="91440" cy="91440"/>
          </a:xfrm>
          <a:custGeom>
            <a:avLst/>
            <a:gdLst/>
            <a:ahLst/>
            <a:cxnLst/>
            <a:rect l="l" t="t" r="r" b="b"/>
            <a:pathLst>
              <a:path w="91440" h="91440">
                <a:moveTo>
                  <a:pt x="0" y="0"/>
                </a:moveTo>
                <a:lnTo>
                  <a:pt x="91440" y="45720"/>
                </a:lnTo>
                <a:lnTo>
                  <a:pt x="0" y="9144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1" name="Connector 31"/>
          <p:cNvCxnSpPr/>
          <p:nvPr/>
        </p:nvCxnSpPr>
        <p:spPr>
          <a:xfrm rot="-57290">
            <a:off x="3683053" y="36004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32" name="Freeform 32"/>
          <p:cNvSpPr/>
          <p:nvPr/>
        </p:nvSpPr>
        <p:spPr>
          <a:xfrm>
            <a:off x="4362704" y="3561080"/>
            <a:ext cx="91440" cy="91440"/>
          </a:xfrm>
          <a:custGeom>
            <a:avLst/>
            <a:gdLst/>
            <a:ahLst/>
            <a:cxnLst/>
            <a:rect l="l" t="t" r="r" b="b"/>
            <a:pathLst>
              <a:path w="91440" h="91440">
                <a:moveTo>
                  <a:pt x="0" y="0"/>
                </a:moveTo>
                <a:lnTo>
                  <a:pt x="91440" y="45720"/>
                </a:lnTo>
                <a:lnTo>
                  <a:pt x="0" y="9144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3" name="Connector 33"/>
          <p:cNvCxnSpPr/>
          <p:nvPr/>
        </p:nvCxnSpPr>
        <p:spPr>
          <a:xfrm rot="-57290">
            <a:off x="3683053" y="4845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34" name="Freeform 34"/>
          <p:cNvSpPr/>
          <p:nvPr/>
        </p:nvSpPr>
        <p:spPr>
          <a:xfrm>
            <a:off x="4362704" y="4805680"/>
            <a:ext cx="91440" cy="91440"/>
          </a:xfrm>
          <a:custGeom>
            <a:avLst/>
            <a:gdLst/>
            <a:ahLst/>
            <a:cxnLst/>
            <a:rect l="l" t="t" r="r" b="b"/>
            <a:pathLst>
              <a:path w="91440" h="91440">
                <a:moveTo>
                  <a:pt x="0" y="0"/>
                </a:moveTo>
                <a:lnTo>
                  <a:pt x="91440" y="45720"/>
                </a:lnTo>
                <a:lnTo>
                  <a:pt x="0" y="9144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5" name="Connector 35"/>
          <p:cNvCxnSpPr/>
          <p:nvPr/>
        </p:nvCxnSpPr>
        <p:spPr>
          <a:xfrm rot="-28177">
            <a:off x="7239026" y="3600450"/>
            <a:ext cx="1549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36" name="Freeform 36"/>
          <p:cNvSpPr/>
          <p:nvPr/>
        </p:nvSpPr>
        <p:spPr>
          <a:xfrm>
            <a:off x="8695817" y="3555365"/>
            <a:ext cx="102870" cy="102870"/>
          </a:xfrm>
          <a:custGeom>
            <a:avLst/>
            <a:gdLst/>
            <a:ahLst/>
            <a:cxnLst/>
            <a:rect l="l" t="t" r="r" b="b"/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 txBox="1"/>
          <p:nvPr/>
        </p:nvSpPr>
        <p:spPr>
          <a:xfrm>
            <a:off x="7564120" y="3368040"/>
            <a:ext cx="89916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ESCALATION</a:t>
            </a:r>
            <a:endParaRPr lang="en-US" sz="1100"/>
          </a:p>
        </p:txBody>
      </p:sp>
      <p:sp>
        <p:nvSpPr>
          <p:cNvPr id="38" name="Freeform 38"/>
          <p:cNvSpPr/>
          <p:nvPr/>
        </p:nvSpPr>
        <p:spPr>
          <a:xfrm>
            <a:off x="7239000" y="4114800"/>
            <a:ext cx="1549400" cy="0"/>
          </a:xfrm>
          <a:custGeom>
            <a:avLst/>
            <a:gdLst/>
            <a:ahLst/>
            <a:cxnLst/>
            <a:rect l="l" t="t" r="r" b="b"/>
            <a:pathLst>
              <a:path w="1549400">
                <a:moveTo>
                  <a:pt x="1549400" y="0"/>
                </a:moveTo>
                <a:lnTo>
                  <a:pt x="1503680" y="0"/>
                </a:lnTo>
                <a:moveTo>
                  <a:pt x="1465580" y="0"/>
                </a:moveTo>
                <a:lnTo>
                  <a:pt x="1419860" y="0"/>
                </a:lnTo>
                <a:moveTo>
                  <a:pt x="1381760" y="0"/>
                </a:moveTo>
                <a:lnTo>
                  <a:pt x="1336040" y="0"/>
                </a:lnTo>
                <a:moveTo>
                  <a:pt x="1297940" y="0"/>
                </a:moveTo>
                <a:lnTo>
                  <a:pt x="1252220" y="0"/>
                </a:lnTo>
                <a:moveTo>
                  <a:pt x="1214120" y="0"/>
                </a:moveTo>
                <a:lnTo>
                  <a:pt x="1168400" y="0"/>
                </a:lnTo>
                <a:moveTo>
                  <a:pt x="1130300" y="0"/>
                </a:moveTo>
                <a:lnTo>
                  <a:pt x="1084580" y="0"/>
                </a:lnTo>
                <a:moveTo>
                  <a:pt x="1046480" y="0"/>
                </a:moveTo>
                <a:lnTo>
                  <a:pt x="1000760" y="0"/>
                </a:lnTo>
                <a:moveTo>
                  <a:pt x="962660" y="0"/>
                </a:moveTo>
                <a:lnTo>
                  <a:pt x="916940" y="0"/>
                </a:lnTo>
                <a:moveTo>
                  <a:pt x="878840" y="0"/>
                </a:moveTo>
                <a:lnTo>
                  <a:pt x="833120" y="0"/>
                </a:lnTo>
                <a:moveTo>
                  <a:pt x="795020" y="0"/>
                </a:moveTo>
                <a:lnTo>
                  <a:pt x="749300" y="0"/>
                </a:lnTo>
                <a:moveTo>
                  <a:pt x="711200" y="0"/>
                </a:moveTo>
                <a:lnTo>
                  <a:pt x="665480" y="0"/>
                </a:lnTo>
                <a:moveTo>
                  <a:pt x="627380" y="0"/>
                </a:moveTo>
                <a:lnTo>
                  <a:pt x="581660" y="0"/>
                </a:lnTo>
                <a:moveTo>
                  <a:pt x="543560" y="0"/>
                </a:moveTo>
                <a:lnTo>
                  <a:pt x="497840" y="0"/>
                </a:lnTo>
                <a:moveTo>
                  <a:pt x="459740" y="0"/>
                </a:moveTo>
                <a:lnTo>
                  <a:pt x="414020" y="0"/>
                </a:lnTo>
                <a:moveTo>
                  <a:pt x="375920" y="0"/>
                </a:moveTo>
                <a:lnTo>
                  <a:pt x="330200" y="0"/>
                </a:lnTo>
                <a:moveTo>
                  <a:pt x="292100" y="0"/>
                </a:moveTo>
                <a:lnTo>
                  <a:pt x="246380" y="0"/>
                </a:lnTo>
                <a:moveTo>
                  <a:pt x="208280" y="0"/>
                </a:moveTo>
                <a:lnTo>
                  <a:pt x="162560" y="0"/>
                </a:lnTo>
                <a:moveTo>
                  <a:pt x="124460" y="0"/>
                </a:moveTo>
                <a:lnTo>
                  <a:pt x="78740" y="0"/>
                </a:lnTo>
                <a:moveTo>
                  <a:pt x="40640" y="0"/>
                </a:moveTo>
                <a:lnTo>
                  <a:pt x="0" y="0"/>
                </a:lnTo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8A969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Freeform 39"/>
          <p:cNvSpPr/>
          <p:nvPr/>
        </p:nvSpPr>
        <p:spPr>
          <a:xfrm>
            <a:off x="7230110" y="407035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900" y="88900"/>
                </a:moveTo>
                <a:lnTo>
                  <a:pt x="0" y="44450"/>
                </a:lnTo>
                <a:lnTo>
                  <a:pt x="88900" y="0"/>
                </a:lnTo>
                <a:close/>
              </a:path>
            </a:pathLst>
          </a:custGeom>
          <a:solidFill>
            <a:srgbClr val="8A969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0" name="AutoShape 40"/>
          <p:cNvSpPr txBox="1"/>
          <p:nvPr/>
        </p:nvSpPr>
        <p:spPr>
          <a:xfrm>
            <a:off x="7561580" y="4485640"/>
            <a:ext cx="90551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ROLE RULES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09 — INSIDE THE NODE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Protocol fingerprinting and operator geolocation replace raw power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Connector 5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10 / 24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11200" y="5740400"/>
            <a:ext cx="107696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Typical public references from independent RF engineering literature (Corvus, Aminext); illustrative figures, not product specifications.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711200" y="59690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No suppression, navigation or automated-response procedure is published.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09600" y="2806700"/>
            <a:ext cx="1778000" cy="889000"/>
          </a:xfrm>
          <a:prstGeom prst="roundRect">
            <a:avLst>
              <a:gd name="adj" fmla="val 5714"/>
            </a:avLst>
          </a:prstGeom>
          <a:solidFill>
            <a:srgbClr val="182229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 txBox="1"/>
          <p:nvPr/>
        </p:nvSpPr>
        <p:spPr>
          <a:xfrm>
            <a:off x="762000" y="2820670"/>
            <a:ext cx="123825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OBSERVED RF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762000" y="3003550"/>
            <a:ext cx="85344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PACKETS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762000" y="3304540"/>
            <a:ext cx="113665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passive antennas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762000" y="3495040"/>
            <a:ext cx="77851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no emission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603500" y="2806700"/>
            <a:ext cx="1905000" cy="889000"/>
          </a:xfrm>
          <a:prstGeom prst="roundRect">
            <a:avLst>
              <a:gd name="adj" fmla="val 5714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 txBox="1"/>
          <p:nvPr/>
        </p:nvSpPr>
        <p:spPr>
          <a:xfrm>
            <a:off x="2755900" y="2820670"/>
            <a:ext cx="146431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PHY / PROTOCOL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2755900" y="3003550"/>
            <a:ext cx="63119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PARSE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2755900" y="3304540"/>
            <a:ext cx="110109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protocol parsing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2755900" y="3495040"/>
            <a:ext cx="120777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device fingerprint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762500" y="2806700"/>
            <a:ext cx="2413000" cy="889000"/>
          </a:xfrm>
          <a:prstGeom prst="roundRect">
            <a:avLst>
              <a:gd name="adj" fmla="val 5714"/>
            </a:avLst>
          </a:prstGeom>
          <a:solidFill>
            <a:srgbClr val="10403B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 txBox="1"/>
          <p:nvPr/>
        </p:nvSpPr>
        <p:spPr>
          <a:xfrm>
            <a:off x="4914900" y="2820670"/>
            <a:ext cx="135890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FINGERPRINT &amp;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4914900" y="3003550"/>
            <a:ext cx="106045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EVENT TIER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4914900" y="3304540"/>
            <a:ext cx="111887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ID in ~50–100 ms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4914900" y="3495040"/>
            <a:ext cx="151765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acoustic / EO-IR fusion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382000" y="1816100"/>
            <a:ext cx="2540000" cy="787400"/>
          </a:xfrm>
          <a:prstGeom prst="roundRect">
            <a:avLst>
              <a:gd name="adj" fmla="val 6451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 txBox="1"/>
          <p:nvPr/>
        </p:nvSpPr>
        <p:spPr>
          <a:xfrm>
            <a:off x="8534400" y="1921510"/>
            <a:ext cx="171958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AOA · SINGLE NODE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8534400" y="2110740"/>
            <a:ext cx="142113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2–5 s fix · 1–3° RMS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8534400" y="2301240"/>
            <a:ext cx="149733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~100–300 m ground fix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382000" y="2857500"/>
            <a:ext cx="2540000" cy="787400"/>
          </a:xfrm>
          <a:prstGeom prst="roundRect">
            <a:avLst>
              <a:gd name="adj" fmla="val 6451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 txBox="1"/>
          <p:nvPr/>
        </p:nvSpPr>
        <p:spPr>
          <a:xfrm>
            <a:off x="8534400" y="2962910"/>
            <a:ext cx="176276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TDOA · MULTI-NODE</a:t>
            </a:r>
            <a:endParaRPr lang="en-US" sz="1100"/>
          </a:p>
        </p:txBody>
      </p:sp>
      <p:sp>
        <p:nvSpPr>
          <p:cNvPr id="31" name="AutoShape 31"/>
          <p:cNvSpPr txBox="1"/>
          <p:nvPr/>
        </p:nvSpPr>
        <p:spPr>
          <a:xfrm>
            <a:off x="8534400" y="3152140"/>
            <a:ext cx="136652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sub-µs common clock</a:t>
            </a:r>
            <a:endParaRPr lang="en-US" sz="1100"/>
          </a:p>
        </p:txBody>
      </p:sp>
      <p:sp>
        <p:nvSpPr>
          <p:cNvPr id="32" name="AutoShape 32"/>
          <p:cNvSpPr txBox="1"/>
          <p:nvPr/>
        </p:nvSpPr>
        <p:spPr>
          <a:xfrm>
            <a:off x="8534400" y="3342640"/>
            <a:ext cx="125095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1 µs error ≈ 300 m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8382000" y="3898900"/>
            <a:ext cx="2540000" cy="787400"/>
          </a:xfrm>
          <a:prstGeom prst="roundRect">
            <a:avLst>
              <a:gd name="adj" fmla="val 6451"/>
            </a:avLst>
          </a:prstGeom>
          <a:solidFill>
            <a:srgbClr val="10403B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4" name="AutoShape 34"/>
          <p:cNvSpPr txBox="1"/>
          <p:nvPr/>
        </p:nvSpPr>
        <p:spPr>
          <a:xfrm>
            <a:off x="8534400" y="4004310"/>
            <a:ext cx="217043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OPERATOR GEOLOCATION</a:t>
            </a:r>
            <a:endParaRPr lang="en-US" sz="1100"/>
          </a:p>
        </p:txBody>
      </p:sp>
      <p:sp>
        <p:nvSpPr>
          <p:cNvPr id="35" name="AutoShape 35"/>
          <p:cNvSpPr txBox="1"/>
          <p:nvPr/>
        </p:nvSpPr>
        <p:spPr>
          <a:xfrm>
            <a:off x="8534400" y="4193540"/>
            <a:ext cx="147828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control-source fix for</a:t>
            </a:r>
            <a:endParaRPr lang="en-US" sz="1100"/>
          </a:p>
        </p:txBody>
      </p:sp>
      <p:sp>
        <p:nvSpPr>
          <p:cNvPr id="36" name="AutoShape 36"/>
          <p:cNvSpPr txBox="1"/>
          <p:nvPr/>
        </p:nvSpPr>
        <p:spPr>
          <a:xfrm>
            <a:off x="8534400" y="4384040"/>
            <a:ext cx="146304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response and evidence</a:t>
            </a:r>
            <a:endParaRPr lang="en-US" sz="1100"/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31010" y="4931410"/>
            <a:ext cx="4919980" cy="703580"/>
          </a:xfrm>
          <a:prstGeom prst="rect">
            <a:avLst/>
          </a:prstGeom>
        </p:spPr>
      </p:pic>
      <p:sp>
        <p:nvSpPr>
          <p:cNvPr id="38" name="AutoShape 38"/>
          <p:cNvSpPr txBox="1"/>
          <p:nvPr/>
        </p:nvSpPr>
        <p:spPr>
          <a:xfrm>
            <a:off x="2555240" y="5030470"/>
            <a:ext cx="3272790" cy="1587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50" b="1" i="0" u="none" strike="noStrike">
                <a:solidFill>
                  <a:srgbClr val="F59E0B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GOVERNED INTERFACE ASSESSMENT</a:t>
            </a:r>
            <a:endParaRPr lang="en-US" sz="1100"/>
          </a:p>
        </p:txBody>
      </p:sp>
      <p:sp>
        <p:nvSpPr>
          <p:cNvPr id="39" name="AutoShape 39"/>
          <p:cNvSpPr txBox="1"/>
          <p:nvPr/>
        </p:nvSpPr>
        <p:spPr>
          <a:xfrm>
            <a:off x="2453640" y="5295900"/>
            <a:ext cx="347345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protocol-level safe landing under written authority</a:t>
            </a:r>
            <a:endParaRPr lang="en-US" sz="1100"/>
          </a:p>
        </p:txBody>
      </p:sp>
      <p:cxnSp>
        <p:nvCxnSpPr>
          <p:cNvPr id="40" name="Connector 40"/>
          <p:cNvCxnSpPr/>
          <p:nvPr/>
        </p:nvCxnSpPr>
        <p:spPr>
          <a:xfrm rot="-201987">
            <a:off x="2387787" y="3244850"/>
            <a:ext cx="215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41" name="Freeform 41"/>
          <p:cNvSpPr/>
          <p:nvPr/>
        </p:nvSpPr>
        <p:spPr>
          <a:xfrm>
            <a:off x="2510917" y="3199765"/>
            <a:ext cx="102870" cy="102870"/>
          </a:xfrm>
          <a:custGeom>
            <a:avLst/>
            <a:gdLst/>
            <a:ahLst/>
            <a:cxnLst/>
            <a:rect l="l" t="t" r="r" b="b"/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2" name="Connector 42"/>
          <p:cNvCxnSpPr/>
          <p:nvPr/>
        </p:nvCxnSpPr>
        <p:spPr>
          <a:xfrm rot="-171744">
            <a:off x="4508659" y="3244850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43" name="Freeform 43"/>
          <p:cNvSpPr/>
          <p:nvPr/>
        </p:nvSpPr>
        <p:spPr>
          <a:xfrm>
            <a:off x="4669917" y="3199765"/>
            <a:ext cx="102870" cy="102870"/>
          </a:xfrm>
          <a:custGeom>
            <a:avLst/>
            <a:gdLst/>
            <a:ahLst/>
            <a:cxnLst/>
            <a:rect l="l" t="t" r="r" b="b"/>
            <a:pathLst>
              <a:path w="102870" h="102870">
                <a:moveTo>
                  <a:pt x="0" y="0"/>
                </a:moveTo>
                <a:lnTo>
                  <a:pt x="102870" y="51435"/>
                </a:lnTo>
                <a:lnTo>
                  <a:pt x="0" y="10287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4" name="Connector 44"/>
          <p:cNvCxnSpPr/>
          <p:nvPr/>
        </p:nvCxnSpPr>
        <p:spPr>
          <a:xfrm rot="-36185">
            <a:off x="7175533" y="3244850"/>
            <a:ext cx="1206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45" name="Freeform 45"/>
          <p:cNvSpPr/>
          <p:nvPr/>
        </p:nvSpPr>
        <p:spPr>
          <a:xfrm>
            <a:off x="8299704" y="3205480"/>
            <a:ext cx="91440" cy="91440"/>
          </a:xfrm>
          <a:custGeom>
            <a:avLst/>
            <a:gdLst/>
            <a:ahLst/>
            <a:cxnLst/>
            <a:rect l="l" t="t" r="r" b="b"/>
            <a:pathLst>
              <a:path w="91440" h="91440">
                <a:moveTo>
                  <a:pt x="0" y="0"/>
                </a:moveTo>
                <a:lnTo>
                  <a:pt x="91440" y="45720"/>
                </a:lnTo>
                <a:lnTo>
                  <a:pt x="0" y="9144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6" name="Connector 46"/>
          <p:cNvCxnSpPr/>
          <p:nvPr/>
        </p:nvCxnSpPr>
        <p:spPr>
          <a:xfrm rot="-1835431">
            <a:off x="7081720" y="2705086"/>
            <a:ext cx="1394111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lg" len="lg"/>
            <a:tailEnd type="none" w="lg" len="lg"/>
          </a:ln>
        </p:spPr>
      </p:cxnSp>
      <p:sp>
        <p:nvSpPr>
          <p:cNvPr id="47" name="Freeform 47"/>
          <p:cNvSpPr/>
          <p:nvPr/>
        </p:nvSpPr>
        <p:spPr>
          <a:xfrm>
            <a:off x="8287893" y="2357628"/>
            <a:ext cx="101981" cy="85344"/>
          </a:xfrm>
          <a:custGeom>
            <a:avLst/>
            <a:gdLst/>
            <a:ahLst/>
            <a:cxnLst/>
            <a:rect l="l" t="t" r="r" b="b"/>
            <a:pathLst>
              <a:path w="101981" h="85344">
                <a:moveTo>
                  <a:pt x="0" y="6223"/>
                </a:moveTo>
                <a:lnTo>
                  <a:pt x="101981" y="0"/>
                </a:lnTo>
                <a:lnTo>
                  <a:pt x="45847" y="85344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8" name="Connector 48"/>
          <p:cNvCxnSpPr/>
          <p:nvPr/>
        </p:nvCxnSpPr>
        <p:spPr>
          <a:xfrm rot="10554862">
            <a:off x="8203974" y="2597150"/>
            <a:ext cx="17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med" len="med"/>
            <a:tailEnd type="none" w="med" len="med"/>
          </a:ln>
        </p:spPr>
      </p:cxnSp>
      <p:sp>
        <p:nvSpPr>
          <p:cNvPr id="49" name="Freeform 49"/>
          <p:cNvSpPr/>
          <p:nvPr/>
        </p:nvSpPr>
        <p:spPr>
          <a:xfrm>
            <a:off x="8204200" y="260350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0"/>
                </a:moveTo>
                <a:lnTo>
                  <a:pt x="0" y="1689100"/>
                </a:lnTo>
                <a:lnTo>
                  <a:pt x="177800" y="1689100"/>
                </a:lnTo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0" name="Freeform 50"/>
          <p:cNvSpPr/>
          <p:nvPr/>
        </p:nvSpPr>
        <p:spPr>
          <a:xfrm>
            <a:off x="8301990" y="424815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0"/>
                </a:moveTo>
                <a:lnTo>
                  <a:pt x="88900" y="44450"/>
                </a:lnTo>
                <a:lnTo>
                  <a:pt x="0" y="8890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51" name="Connector 51"/>
          <p:cNvCxnSpPr/>
          <p:nvPr/>
        </p:nvCxnSpPr>
        <p:spPr>
          <a:xfrm rot="5228255">
            <a:off x="9525000" y="37657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DD4BF">
                <a:alpha val="100000"/>
              </a:srgbClr>
            </a:solidFill>
            <a:prstDash val="solid"/>
            <a:miter lim="4700000"/>
            <a:headEnd type="none" w="med" len="med"/>
            <a:tailEnd type="none" w="med" len="med"/>
          </a:ln>
        </p:spPr>
      </p:cxnSp>
      <p:sp>
        <p:nvSpPr>
          <p:cNvPr id="52" name="Freeform 52"/>
          <p:cNvSpPr/>
          <p:nvPr/>
        </p:nvSpPr>
        <p:spPr>
          <a:xfrm>
            <a:off x="9607550" y="38188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900" y="0"/>
                </a:moveTo>
                <a:lnTo>
                  <a:pt x="44450" y="88900"/>
                </a:lnTo>
                <a:lnTo>
                  <a:pt x="0" y="0"/>
                </a:lnTo>
                <a:close/>
              </a:path>
            </a:pathLst>
          </a:custGeom>
          <a:solidFill>
            <a:srgbClr val="2DD4BF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3" name="Freeform 53"/>
          <p:cNvSpPr/>
          <p:nvPr/>
        </p:nvSpPr>
        <p:spPr>
          <a:xfrm>
            <a:off x="5461000" y="3695700"/>
            <a:ext cx="0" cy="1226820"/>
          </a:xfrm>
          <a:custGeom>
            <a:avLst/>
            <a:gdLst/>
            <a:ahLst/>
            <a:cxnLst/>
            <a:rect l="l" t="t" r="r" b="b"/>
            <a:pathLst>
              <a:path h="1226820">
                <a:moveTo>
                  <a:pt x="0" y="0"/>
                </a:moveTo>
                <a:lnTo>
                  <a:pt x="0" y="53340"/>
                </a:lnTo>
                <a:moveTo>
                  <a:pt x="0" y="97790"/>
                </a:moveTo>
                <a:lnTo>
                  <a:pt x="0" y="151130"/>
                </a:lnTo>
                <a:moveTo>
                  <a:pt x="0" y="195580"/>
                </a:moveTo>
                <a:lnTo>
                  <a:pt x="0" y="248920"/>
                </a:lnTo>
                <a:moveTo>
                  <a:pt x="0" y="293370"/>
                </a:moveTo>
                <a:lnTo>
                  <a:pt x="0" y="346710"/>
                </a:lnTo>
                <a:moveTo>
                  <a:pt x="0" y="391160"/>
                </a:moveTo>
                <a:lnTo>
                  <a:pt x="0" y="444500"/>
                </a:lnTo>
                <a:moveTo>
                  <a:pt x="0" y="488950"/>
                </a:moveTo>
                <a:lnTo>
                  <a:pt x="0" y="542290"/>
                </a:lnTo>
                <a:moveTo>
                  <a:pt x="0" y="586740"/>
                </a:moveTo>
                <a:lnTo>
                  <a:pt x="0" y="640080"/>
                </a:lnTo>
                <a:moveTo>
                  <a:pt x="0" y="684530"/>
                </a:moveTo>
                <a:lnTo>
                  <a:pt x="0" y="737870"/>
                </a:lnTo>
                <a:moveTo>
                  <a:pt x="0" y="782320"/>
                </a:moveTo>
                <a:lnTo>
                  <a:pt x="0" y="835660"/>
                </a:lnTo>
                <a:moveTo>
                  <a:pt x="0" y="880110"/>
                </a:moveTo>
                <a:lnTo>
                  <a:pt x="0" y="933450"/>
                </a:lnTo>
                <a:moveTo>
                  <a:pt x="0" y="977900"/>
                </a:moveTo>
                <a:lnTo>
                  <a:pt x="0" y="1031240"/>
                </a:lnTo>
                <a:moveTo>
                  <a:pt x="0" y="1075690"/>
                </a:moveTo>
                <a:lnTo>
                  <a:pt x="0" y="1129030"/>
                </a:lnTo>
                <a:moveTo>
                  <a:pt x="0" y="1173480"/>
                </a:moveTo>
                <a:lnTo>
                  <a:pt x="0" y="1226820"/>
                </a:lnTo>
              </a:path>
            </a:pathLst>
          </a:custGeom>
          <a:solidFill>
            <a:srgbClr val="000000">
              <a:alpha val="0"/>
            </a:srgbClr>
          </a:solidFill>
          <a:ln w="12700" cap="flat" cmpd="sng">
            <a:solidFill>
              <a:srgbClr val="F59E0B">
                <a:alpha val="100000"/>
              </a:srgbClr>
            </a:solidFill>
            <a:prstDash val="solid"/>
            <a:miter lim="4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4" name="Freeform 54"/>
          <p:cNvSpPr/>
          <p:nvPr/>
        </p:nvSpPr>
        <p:spPr>
          <a:xfrm>
            <a:off x="5416550" y="48729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900" y="0"/>
                </a:moveTo>
                <a:lnTo>
                  <a:pt x="44450" y="88900"/>
                </a:lnTo>
                <a:lnTo>
                  <a:pt x="0" y="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 cap="flat" cmpd="sng">
            <a:solidFill>
              <a:srgbClr val="000000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5" name="AutoShape 55"/>
          <p:cNvSpPr txBox="1"/>
          <p:nvPr/>
        </p:nvSpPr>
        <p:spPr>
          <a:xfrm>
            <a:off x="6350000" y="4307840"/>
            <a:ext cx="1029970" cy="12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59E0B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authorised only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10 — ARCHITECTURE COMPARISON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Two architectures, two compliance postures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11200" y="1473200"/>
          <a:ext cx="10769600" cy="4038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/>
                <a:gridCol w="4114800"/>
                <a:gridCol w="4114800"/>
              </a:tblGrid>
              <a:tr h="4318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 consideration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Traditional wideband barrage reference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 analytic-RF project reference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Signal-handling logic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 wider-scope emission approach; lawful vs unlawful signals are not distinguished.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Identification, rule confirmation and governed-interface assessment within authorised scope.</a:t>
                      </a:r>
                      <a:endParaRPr lang="en-US" sz="1100"/>
                    </a:p>
                  </a:txBody>
                  <a:tcPr marL="101600" marR="101600" marT="29370" marB="2937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Emission posture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High-power wideband emission; duty-cycle and thermally limited.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RF-silent passive reception; analysis before any regulated interface.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Aviation &amp; communications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Collateral risk to RNP, GNSS, public mobile and own links; fit cannot be inferred.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Independent EMC, permissions and site validation are preconditions before any action.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FHSS / multi-link / CRPA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Orders-of-magnitude power penalty; jamming cannot follow modern agile links.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PHY-layer protocol identification and fingerprinting of observed signals.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Operator geolocation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Not available; the pilot stays anonymous and relocatable.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AOA single-station and multi-node TDOA fix the control source.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07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Evidence &amp; audit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No record of identity, intent or event; nothing for prosecution or review.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Event records, confidence treatment, logs, change control and audit roles.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Human authority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Operator-initiated emission; effects are immediate and hard to contain.</a:t>
                      </a:r>
                      <a:endParaRPr lang="en-US" sz="1100"/>
                    </a:p>
                  </a:txBody>
                  <a:tcPr marL="101600" marR="101600" marT="83080" marB="8308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Human authorisation required; regulated functions disabled by default.</a:t>
                      </a:r>
                      <a:endParaRPr lang="en-US" sz="1100"/>
                    </a:p>
                  </a:txBody>
                  <a:tcPr marL="101600" marR="101600" marT="83080" marB="8308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AutoShape 6"/>
          <p:cNvSpPr txBox="1"/>
          <p:nvPr/>
        </p:nvSpPr>
        <p:spPr>
          <a:xfrm>
            <a:off x="711200" y="5562600"/>
            <a:ext cx="10769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High-level design and governance reference; not a claim about any product, competitor, approval result or site outcome.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59182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Architecture Comparison 05, public project reference; RF engineering references (Aminext, Corvus, Simplico).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11 / 24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11 — GOVERNANCE GATES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Three gates stand between assessment and any regulated interface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651000"/>
            <a:ext cx="3403600" cy="2794000"/>
          </a:xfrm>
          <a:prstGeom prst="roundRect">
            <a:avLst>
              <a:gd name="adj" fmla="val 1818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11200" y="1651000"/>
            <a:ext cx="3403600" cy="431800"/>
          </a:xfrm>
          <a:prstGeom prst="roundRect">
            <a:avLst>
              <a:gd name="adj" fmla="val 11764"/>
            </a:avLst>
          </a:prstGeom>
          <a:solidFill>
            <a:srgbClr val="10403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 txBox="1"/>
          <p:nvPr/>
        </p:nvSpPr>
        <p:spPr>
          <a:xfrm>
            <a:off x="939800" y="1752600"/>
            <a:ext cx="2946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GATE 01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939800" y="2311400"/>
            <a:ext cx="29464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92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BEFORE ASSESSMENT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939800" y="2997200"/>
            <a:ext cx="2946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List the lawful services that must remain protected, the site boundary, responsible parties and the relevant authority requirements.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3156">
            <a:off x="4114932" y="30416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1" name="AutoShape 11"/>
          <p:cNvSpPr/>
          <p:nvPr/>
        </p:nvSpPr>
        <p:spPr>
          <a:xfrm>
            <a:off x="4419600" y="1651000"/>
            <a:ext cx="3403600" cy="2794000"/>
          </a:xfrm>
          <a:prstGeom prst="roundRect">
            <a:avLst>
              <a:gd name="adj" fmla="val 1818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419600" y="1651000"/>
            <a:ext cx="3403600" cy="431800"/>
          </a:xfrm>
          <a:prstGeom prst="roundRect">
            <a:avLst>
              <a:gd name="adj" fmla="val 11764"/>
            </a:avLst>
          </a:prstGeom>
          <a:solidFill>
            <a:srgbClr val="10403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 txBox="1"/>
          <p:nvPr/>
        </p:nvSpPr>
        <p:spPr>
          <a:xfrm>
            <a:off x="4648200" y="1752600"/>
            <a:ext cx="2946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GATE 02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4648200" y="2311400"/>
            <a:ext cx="29464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92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DURING ASSESSMENT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4648200" y="2997200"/>
            <a:ext cx="2946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Treat RF context as evidence to be corroborated with complementary sensing and accountable review; do not elevate a single indicator into a conclusion.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3156">
            <a:off x="7823332" y="30416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7" name="AutoShape 17"/>
          <p:cNvSpPr/>
          <p:nvPr/>
        </p:nvSpPr>
        <p:spPr>
          <a:xfrm>
            <a:off x="8128000" y="1651000"/>
            <a:ext cx="3403600" cy="2794000"/>
          </a:xfrm>
          <a:prstGeom prst="roundRect">
            <a:avLst>
              <a:gd name="adj" fmla="val 1818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128000" y="1651000"/>
            <a:ext cx="3403600" cy="431800"/>
          </a:xfrm>
          <a:prstGeom prst="roundRect">
            <a:avLst>
              <a:gd name="adj" fmla="val 11764"/>
            </a:avLst>
          </a:prstGeom>
          <a:solidFill>
            <a:srgbClr val="10403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 txBox="1"/>
          <p:nvPr/>
        </p:nvSpPr>
        <p:spPr>
          <a:xfrm>
            <a:off x="8356600" y="1752600"/>
            <a:ext cx="2946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GATE 03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8356600" y="2311400"/>
            <a:ext cx="29464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92000"/>
              </a:lnSpc>
              <a:defRPr/>
            </a:pPr>
            <a:r>
              <a:rPr lang="en-US" sz="15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BEFORE ANY REGULATED INTERFACE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8356600" y="2997200"/>
            <a:ext cx="2946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Require written approvals, site authorisation, EMC review, defined human roles, change control, event logging and independent validation.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4053">
            <a:off x="711204" y="48704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 txBox="1"/>
          <p:nvPr/>
        </p:nvSpPr>
        <p:spPr>
          <a:xfrm>
            <a:off x="711200" y="5054600"/>
            <a:ext cx="10769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No claim is made about continuous monitoring, identity, location, compatibility, coverage, response outcome or site suitability. Each conclusion remains conditional on lawful scope and independent validation.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711200" y="57404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RF Project Governance 05B, public project reference.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12 / 24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12 — PROJECT GOVERNANCE MATRIX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Six questions compare RF paths by what can be evidenced, protected and audited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11200" y="1422400"/>
          <a:ext cx="10769600" cy="40132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/>
                <a:gridCol w="4432300"/>
                <a:gridCol w="4432300"/>
              </a:tblGrid>
              <a:tr h="355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 question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Broad-emission proposal: what needs independent review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Analytic-RF reference: what needs independent review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Signal context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Wider emission does not establish whether a signal is lawful, authorised or relevant; evaluate scope, protected services and effects first.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Passive reception and analytic context may support evidence confidence and event records; identity, intent or permission to act are not automatic.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Communications protection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Aviation, navigation, emergency, public-mobile, maritime and site-private services need site-specific spectrum and EMC review.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The same protected-service register, local rules, EMC process and independent validation are required; passive reception does not remove data-governance duties.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RF-silent &amp; non-observable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RF context alone cannot establish awareness of every object or operating condition.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Analytic RF is one information source; radar, passive acoustics, EO/IR, site records and accountable review remain complementary.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Response governance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No broad-emission procedure is published; regulated response needs authority permission, site authorisation, roles and written safety controls.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Any governed interface stays disabled by default and is assessed only under documented authority, role controls, audit controls and validation.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Evidence, audit &amp; change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Define event records, protected-service observations, change control, maintenance ownership and escalation in writing.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Define data roles, confidence and evidence treatment, third-party interfaces, logs, change control and review in the same documentation.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 selection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Fit cannot be inferred from form factor or a public comparison; site conditions, lawful scope and the safety case decide.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Fit cannot be inferred from a reference architecture or published band; evidence, integration and permitted scope require site validation.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AutoShape 6"/>
          <p:cNvSpPr txBox="1"/>
          <p:nvPr/>
        </p:nvSpPr>
        <p:spPr>
          <a:xfrm>
            <a:off x="711200" y="5537200"/>
            <a:ext cx="107696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The table converts broad-emission and analytic-RF themes into bounded project questions; it publishes no RF emissions, power, frequency, protocol-analysis, targeting, response or control instructions.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59182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RF Project Governance 05B, public project reference — not independent comparative testing.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13 / 24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13 — PRODUCT MATRIX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Six form factors, organised around site conditions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5494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SV-A1-HHF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11200" y="1803400"/>
            <a:ext cx="558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Handheld — FPV links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8107">
            <a:off x="711207" y="2101850"/>
            <a:ext cx="538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 txBox="1"/>
          <p:nvPr/>
        </p:nvSpPr>
        <p:spPr>
          <a:xfrm>
            <a:off x="711200" y="22098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SV-A2-HHD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711200" y="2463800"/>
            <a:ext cx="558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Handheld — DJI / Autel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8107">
            <a:off x="711207" y="2762250"/>
            <a:ext cx="538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 txBox="1"/>
          <p:nvPr/>
        </p:nvSpPr>
        <p:spPr>
          <a:xfrm>
            <a:off x="711200" y="28702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SV-A3-POF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711200" y="3124200"/>
            <a:ext cx="558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Portable — FPV links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8107">
            <a:off x="711207" y="3422650"/>
            <a:ext cx="538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 txBox="1"/>
          <p:nvPr/>
        </p:nvSpPr>
        <p:spPr>
          <a:xfrm>
            <a:off x="711200" y="35306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SV-A4-POD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711200" y="3784600"/>
            <a:ext cx="558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Portable — DJI / Autel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8107">
            <a:off x="711207" y="4083050"/>
            <a:ext cx="538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 txBox="1"/>
          <p:nvPr/>
        </p:nvSpPr>
        <p:spPr>
          <a:xfrm>
            <a:off x="711200" y="41910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SV-A5-BPM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711200" y="4445000"/>
            <a:ext cx="558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Backpack / mobile node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8107">
            <a:off x="711207" y="4743450"/>
            <a:ext cx="538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 txBox="1"/>
          <p:nvPr/>
        </p:nvSpPr>
        <p:spPr>
          <a:xfrm>
            <a:off x="711200" y="4851400"/>
            <a:ext cx="165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SV-A6-FSC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11200" y="5105400"/>
            <a:ext cx="558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Fixed station — AI node centre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8107">
            <a:off x="711207" y="5581650"/>
            <a:ext cx="538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 txBox="1"/>
          <p:nvPr/>
        </p:nvSpPr>
        <p:spPr>
          <a:xfrm>
            <a:off x="711200" y="5715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FORM FACTOR → SITE REVIEW → WRITTEN SCOPE. Actual configuration, legality, delivery scope and performance require project confirmation.</a:t>
            </a:r>
            <a:endParaRPr lang="en-US" sz="110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rcRect t="4639" b="4639"/>
          <a:stretch>
            <a:fillRect/>
          </a:stretch>
        </p:blipFill>
        <p:spPr>
          <a:xfrm>
            <a:off x="6553200" y="1422400"/>
            <a:ext cx="4927600" cy="4470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5" name="AutoShape 25"/>
          <p:cNvSpPr txBox="1"/>
          <p:nvPr/>
        </p:nvSpPr>
        <p:spPr>
          <a:xfrm>
            <a:off x="6553200" y="5969000"/>
            <a:ext cx="4927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Figure 2 · SV-A series public appearance reference.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14 / 24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14 — MODEL SELECTION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 consistent engineering view: spectrum, mass, dimensions, coverage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11200" y="1498600"/>
          <a:ext cx="10769600" cy="3733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/>
                <a:gridCol w="1905000"/>
                <a:gridCol w="1524000"/>
                <a:gridCol w="1092200"/>
                <a:gridCol w="2133600"/>
                <a:gridCol w="1270000"/>
                <a:gridCol w="1574800"/>
              </a:tblGrid>
              <a:tr h="3810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Model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Form factor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Band (GHz)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Mass (kg)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Dimensions (mm)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Radius (km)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Orientation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SV-A1-HHF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Handheld – FPV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0.17–2.5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≤2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255×165×55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 ≥1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360°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SV-A2-HHD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Handheld – DJI / Autel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0.8–6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≤2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255×165×55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 ≥1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360°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SV-A3-POF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Portable – FPV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0.1–2.5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≤5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310×220×80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 ≥3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360°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SV-A4-POD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Portable – DJI / Autel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0.8–6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≤5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310×220×80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 ≥3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360°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SV-A5-BPM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Backpack / mobile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0.1–6.2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≤8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310×280×110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 ≥5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360°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SV-A6-FSC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Fixed station – AI node centre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0.1–6.2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≤15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400×380×130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 ≥10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4000"/>
                        </a:lnSpc>
                        <a:defRPr/>
                      </a:pPr>
                      <a:r>
                        <a:rPr lang="en-US" sz="105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360°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AutoShape 6"/>
          <p:cNvSpPr txBox="1"/>
          <p:nvPr/>
        </p:nvSpPr>
        <p:spPr>
          <a:xfrm>
            <a:off x="711200" y="5384800"/>
            <a:ext cx="10769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Mass and dimensions exclude antenna. Every model integrates C2 / radar / acoustic / EO-IR with system health and event recording; software modules are defined per technical plan. All figures are project reference values — verify on site.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59436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Model Selection matrix, public project reference.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15 / 24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15 — APPLICATION CONTEXTS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Project discussions for critical infrastructure and authorised high-security sites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5494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168400" y="15240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Civil aviation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168400" y="17780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Airports, approach corridors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42">
            <a:off x="1168408" y="20764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22606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168400" y="22352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Energy &amp; industry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1168400" y="24892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Oilfields, refineries, depots, LNG / chemical parks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42">
            <a:off x="1168408" y="27876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711200" y="29718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1168400" y="29464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Border &amp; ports of entry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1168400" y="32004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Control units, outposts, checkpoints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142">
            <a:off x="1168408" y="34988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 txBox="1"/>
          <p:nvPr/>
        </p:nvSpPr>
        <p:spPr>
          <a:xfrm>
            <a:off x="711200" y="36830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168400" y="3657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Mining &amp; minerals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1168400" y="3911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Open-pit and rare-mineral areas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142">
            <a:off x="1168408" y="42100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 txBox="1"/>
          <p:nvPr/>
        </p:nvSpPr>
        <p:spPr>
          <a:xfrm>
            <a:off x="711200" y="43942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1168400" y="43688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Corrections &amp; detention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1168400" y="46228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Prisons, high-security centres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9142">
            <a:off x="1168408" y="49212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 txBox="1"/>
          <p:nvPr/>
        </p:nvSpPr>
        <p:spPr>
          <a:xfrm>
            <a:off x="711200" y="51054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06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1168400" y="50800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Ports &amp; shipping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1168400" y="53340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Cargo ports, container terminals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6172200" y="15494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07</a:t>
            </a:r>
            <a:endParaRPr lang="en-US" sz="1100"/>
          </a:p>
        </p:txBody>
      </p:sp>
      <p:sp>
        <p:nvSpPr>
          <p:cNvPr id="29" name="AutoShape 29"/>
          <p:cNvSpPr txBox="1"/>
          <p:nvPr/>
        </p:nvSpPr>
        <p:spPr>
          <a:xfrm>
            <a:off x="6629400" y="15240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Water &amp; hydropower</a:t>
            </a:r>
            <a:endParaRPr lang="en-US" sz="1100"/>
          </a:p>
        </p:txBody>
      </p:sp>
      <p:sp>
        <p:nvSpPr>
          <p:cNvPr id="30" name="AutoShape 30"/>
          <p:cNvSpPr txBox="1"/>
          <p:nvPr/>
        </p:nvSpPr>
        <p:spPr>
          <a:xfrm>
            <a:off x="6629400" y="17780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Stations, dams, control hubs</a:t>
            </a:r>
            <a:endParaRPr lang="en-US" sz="1100"/>
          </a:p>
        </p:txBody>
      </p:sp>
      <p:cxnSp>
        <p:nvCxnSpPr>
          <p:cNvPr id="31" name="Connector 31"/>
          <p:cNvCxnSpPr/>
          <p:nvPr/>
        </p:nvCxnSpPr>
        <p:spPr>
          <a:xfrm rot="-9142">
            <a:off x="6629408" y="20764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AutoShape 32"/>
          <p:cNvSpPr txBox="1"/>
          <p:nvPr/>
        </p:nvSpPr>
        <p:spPr>
          <a:xfrm>
            <a:off x="6172200" y="22606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08</a:t>
            </a:r>
            <a:endParaRPr lang="en-US" sz="1100"/>
          </a:p>
        </p:txBody>
      </p:sp>
      <p:sp>
        <p:nvSpPr>
          <p:cNvPr id="33" name="AutoShape 33"/>
          <p:cNvSpPr txBox="1"/>
          <p:nvPr/>
        </p:nvSpPr>
        <p:spPr>
          <a:xfrm>
            <a:off x="6629400" y="22352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Private estates &amp; commercial</a:t>
            </a:r>
            <a:endParaRPr lang="en-US" sz="1100"/>
          </a:p>
        </p:txBody>
      </p:sp>
      <p:sp>
        <p:nvSpPr>
          <p:cNvPr id="34" name="AutoShape 34"/>
          <p:cNvSpPr txBox="1"/>
          <p:nvPr/>
        </p:nvSpPr>
        <p:spPr>
          <a:xfrm>
            <a:off x="6629400" y="24892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Villa compounds, golf, resorts</a:t>
            </a: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 rot="-9142">
            <a:off x="6629408" y="27876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AutoShape 36"/>
          <p:cNvSpPr txBox="1"/>
          <p:nvPr/>
        </p:nvSpPr>
        <p:spPr>
          <a:xfrm>
            <a:off x="6172200" y="29718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09</a:t>
            </a:r>
            <a:endParaRPr lang="en-US" sz="1100"/>
          </a:p>
        </p:txBody>
      </p:sp>
      <p:sp>
        <p:nvSpPr>
          <p:cNvPr id="37" name="AutoShape 37"/>
          <p:cNvSpPr txBox="1"/>
          <p:nvPr/>
        </p:nvSpPr>
        <p:spPr>
          <a:xfrm>
            <a:off x="6629400" y="29464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Authorised defence facilities</a:t>
            </a:r>
            <a:endParaRPr lang="en-US" sz="1100"/>
          </a:p>
        </p:txBody>
      </p:sp>
      <p:sp>
        <p:nvSpPr>
          <p:cNvPr id="38" name="AutoShape 38"/>
          <p:cNvSpPr txBox="1"/>
          <p:nvPr/>
        </p:nvSpPr>
        <p:spPr>
          <a:xfrm>
            <a:off x="6629400" y="32004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Bases, warehouses, ammo depots</a:t>
            </a:r>
            <a:endParaRPr lang="en-US" sz="1100"/>
          </a:p>
        </p:txBody>
      </p:sp>
      <p:cxnSp>
        <p:nvCxnSpPr>
          <p:cNvPr id="39" name="Connector 39"/>
          <p:cNvCxnSpPr/>
          <p:nvPr/>
        </p:nvCxnSpPr>
        <p:spPr>
          <a:xfrm rot="-9142">
            <a:off x="6629408" y="34988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AutoShape 40"/>
          <p:cNvSpPr txBox="1"/>
          <p:nvPr/>
        </p:nvSpPr>
        <p:spPr>
          <a:xfrm>
            <a:off x="6172200" y="36830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10</a:t>
            </a:r>
            <a:endParaRPr lang="en-US" sz="1100"/>
          </a:p>
        </p:txBody>
      </p:sp>
      <p:sp>
        <p:nvSpPr>
          <p:cNvPr id="41" name="AutoShape 41"/>
          <p:cNvSpPr txBox="1"/>
          <p:nvPr/>
        </p:nvSpPr>
        <p:spPr>
          <a:xfrm>
            <a:off x="6629400" y="3657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Government &amp; public institutions</a:t>
            </a:r>
            <a:endParaRPr lang="en-US" sz="1100"/>
          </a:p>
        </p:txBody>
      </p:sp>
      <p:sp>
        <p:nvSpPr>
          <p:cNvPr id="42" name="AutoShape 42"/>
          <p:cNvSpPr txBox="1"/>
          <p:nvPr/>
        </p:nvSpPr>
        <p:spPr>
          <a:xfrm>
            <a:off x="6629400" y="3911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Closed compounds, public institutions</a:t>
            </a:r>
            <a:endParaRPr lang="en-US" sz="1100"/>
          </a:p>
        </p:txBody>
      </p:sp>
      <p:cxnSp>
        <p:nvCxnSpPr>
          <p:cNvPr id="43" name="Connector 43"/>
          <p:cNvCxnSpPr/>
          <p:nvPr/>
        </p:nvCxnSpPr>
        <p:spPr>
          <a:xfrm rot="-9142">
            <a:off x="6629408" y="42100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AutoShape 44"/>
          <p:cNvSpPr txBox="1"/>
          <p:nvPr/>
        </p:nvSpPr>
        <p:spPr>
          <a:xfrm>
            <a:off x="6172200" y="4394200"/>
            <a:ext cx="381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4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11</a:t>
            </a:r>
            <a:endParaRPr lang="en-US" sz="1100"/>
          </a:p>
        </p:txBody>
      </p:sp>
      <p:sp>
        <p:nvSpPr>
          <p:cNvPr id="45" name="AutoShape 45"/>
          <p:cNvSpPr txBox="1"/>
          <p:nvPr/>
        </p:nvSpPr>
        <p:spPr>
          <a:xfrm>
            <a:off x="6629400" y="43688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5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Temporary &amp; mobile projects</a:t>
            </a:r>
            <a:endParaRPr lang="en-US" sz="1100"/>
          </a:p>
        </p:txBody>
      </p:sp>
      <p:sp>
        <p:nvSpPr>
          <p:cNvPr id="46" name="AutoShape 46"/>
          <p:cNvSpPr txBox="1"/>
          <p:nvPr/>
        </p:nvSpPr>
        <p:spPr>
          <a:xfrm>
            <a:off x="6629400" y="46228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5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Field sites, vehicle-borne, events</a:t>
            </a:r>
            <a:endParaRPr lang="en-US" sz="1100"/>
          </a:p>
        </p:txBody>
      </p:sp>
      <p:cxnSp>
        <p:nvCxnSpPr>
          <p:cNvPr id="47" name="Connector 47"/>
          <p:cNvCxnSpPr/>
          <p:nvPr/>
        </p:nvCxnSpPr>
        <p:spPr>
          <a:xfrm rot="-9142">
            <a:off x="6629408" y="49212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AutoShape 48"/>
          <p:cNvSpPr txBox="1"/>
          <p:nvPr/>
        </p:nvSpPr>
        <p:spPr>
          <a:xfrm>
            <a:off x="711200" y="59182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Contexts organise perimeter, sensor, communications and governance requirements; they do not establish availability, deployment permission or response authority.</a:t>
            </a:r>
            <a:endParaRPr lang="en-US" sz="1100"/>
          </a:p>
        </p:txBody>
      </p:sp>
      <p:cxnSp>
        <p:nvCxnSpPr>
          <p:cNvPr id="49" name="Connector 49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AutoShape 50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51" name="AutoShape 51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16 / 24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15.1 — CIVIL AVIATION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Airports: aviation coordination must precede every project decision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524000"/>
            <a:ext cx="50800" cy="584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914400" y="1524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SCOPE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914400" y="1778000"/>
            <a:ext cx="10414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Civil and regional airports — runways, terminals and outer perimeters.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131">
            <a:off x="914404" y="23050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711200" y="2413000"/>
            <a:ext cx="50800" cy="584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914400" y="2413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WHY PASSIVE FIRST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914400" y="2667000"/>
            <a:ext cx="10414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Approach procedures (RNP), airborne and ground communications, GNSS and site Wi-Fi are all live, protected services; any conclusion about selectivity requires independent EMC review.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131">
            <a:off x="914404" y="31940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711200" y="3302000"/>
            <a:ext cx="50800" cy="584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914400" y="3302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THREAT PICTURE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914400" y="3556000"/>
            <a:ext cx="10414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Broadcast drone-vs-airfield footage frames alert escalation and event documentation; the clips are context prompts, not independently verified incidents.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131">
            <a:off x="914404" y="40830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711200" y="4191000"/>
            <a:ext cx="50800" cy="584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914400" y="4191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PROJECT PREREQUISITES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914400" y="4445000"/>
            <a:ext cx="10414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Independent review of aviation operations, spectrum, site authorisation and electromagnetic compatibility; accountable human review before any project decision.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4131">
            <a:off x="914404" y="49720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711200" y="5080000"/>
            <a:ext cx="50800" cy="584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 txBox="1"/>
          <p:nvPr/>
        </p:nvSpPr>
        <p:spPr>
          <a:xfrm>
            <a:off x="914400" y="5080000"/>
            <a:ext cx="2794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 ROLE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914400" y="5334000"/>
            <a:ext cx="10414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RF-silent identification and multi-source corroboration layer; no non-interference claim, no performance guarantee in the aviation environment.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711200" y="59436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Application Context 01 and Airspace Event References 02A; owner-provided footage, not independently verified.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17 / 24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15.2 — ENERGY &amp; INDUSTRY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High-risk energy facilities: plan from safe buffers outside hazardous areas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524000"/>
            <a:ext cx="50800" cy="508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914400" y="1524000"/>
            <a:ext cx="3302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INLAND OILFIELDS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914400" y="1765300"/>
            <a:ext cx="1041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Project-level airspace awareness and event-record discussion for well-field, pipeline and external-perimeter conditions.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131">
            <a:off x="914404" y="22034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711200" y="2311400"/>
            <a:ext cx="50800" cy="508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914400" y="2311400"/>
            <a:ext cx="3302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REFINERIES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914400" y="2552700"/>
            <a:ext cx="1041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Plan perimeter systems from safe buffer zones outside hazardous process areas, with communications protection and written validation.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131">
            <a:off x="914404" y="29908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711200" y="3098800"/>
            <a:ext cx="50800" cy="508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914400" y="3098800"/>
            <a:ext cx="3302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OIL &amp; GAS STORAGE DEPOTS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914400" y="3340100"/>
            <a:ext cx="1041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Assess tank-farm perimeter context, interface coordination and continuous-maintenance requirements.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131">
            <a:off x="914404" y="37782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711200" y="3886200"/>
            <a:ext cx="50800" cy="508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914400" y="3886200"/>
            <a:ext cx="3302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LNG &amp; CHEMICAL PARKS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914400" y="4127500"/>
            <a:ext cx="1041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Review hazardous-area boundaries, EMC, site permissions and multi-sensor corroboration as project design inputs.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11200" y="4775200"/>
            <a:ext cx="10769600" cy="965200"/>
          </a:xfrm>
          <a:prstGeom prst="roundRect">
            <a:avLst>
              <a:gd name="adj" fmla="val 0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 txBox="1"/>
          <p:nvPr/>
        </p:nvSpPr>
        <p:spPr>
          <a:xfrm>
            <a:off x="914400" y="4927600"/>
            <a:ext cx="103632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PLANNING REFERENCE (NEW ARK ENGINEERING GUIDELINE)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914400" y="5207000"/>
            <a:ext cx="10363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Forward early-warning layer 2–5 km outside the perimeter; node spacing around 500 m. Indicative values for site-survey scoping only — not performance claims and subject to written validation.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711200" y="59182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Application Context 02, public project reference; deployment planning values are New Ark engineering guidelines.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18 / 24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15.3 — BORDER · CORRECTIONS · DEFENCE · GOVERNMENT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Authorised perimeters: layered sensing, accountable roles, written scope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498600"/>
            <a:ext cx="50800" cy="762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914400" y="14986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BORDER &amp; PORTS OF ENTRY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914400" y="1752600"/>
            <a:ext cx="1046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Control units: perimeter alerting, event retention, cross-node coordination. Outposts: power, communications and accountable roles at remote sites. Checkpoints: communications protection for pedestrian and vehicle-dense areas.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131">
            <a:off x="914404" y="25082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711200" y="2616200"/>
            <a:ext cx="50800" cy="762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914400" y="26162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CORRECTIONS &amp; DETENTION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914400" y="2870200"/>
            <a:ext cx="1046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Prisons: external perimeters, existing video systems, event corroboration and site permission. High-security centres: layered sensing, alert governance, accountable roles and log retention.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131">
            <a:off x="914404" y="36258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711200" y="3733800"/>
            <a:ext cx="50800" cy="762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914400" y="37338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AUTHORISED DEFENCE FACILITIES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914400" y="3987800"/>
            <a:ext cx="1046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Base perimeters, national-defence warehouses and industrial zones, ammunition-depot perimeters — only under competent-authority permission; safe offsets outside hazardous areas and EMC review are prerequisites.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131">
            <a:off x="914404" y="47434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711200" y="4851400"/>
            <a:ext cx="50800" cy="762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914400" y="48514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GOVERNMENT &amp; PUBLIC INSTITUTIONS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914400" y="5105400"/>
            <a:ext cx="1046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Closed compounds, parliamentary and major public institutions, confidential facilities — authorised alert exchange, communications protection, data governance and written review.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711200" y="59944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Application Contexts 03, 05, 09, 10, public project reference.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19 / 24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15.4 — PORTS · MINING · WATER · PRIVATE · MOBILE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Five more context families, each with its own sensing boundary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473200"/>
            <a:ext cx="50800" cy="6096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914400" y="14732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PORTS &amp; SHIPPING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914400" y="1714500"/>
            <a:ext cx="104648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Ocean-going cargo ports and container terminals; vessel-communications protection, broad operational areas, automated facilities and multi-party coordination.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131">
            <a:off x="914404" y="22542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711200" y="2362200"/>
            <a:ext cx="50800" cy="6096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914400" y="23622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MINING &amp; MINERALS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914400" y="2603500"/>
            <a:ext cx="104648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Large open-pit mines organised around wide extraction areas and multi-node sensing; rare-mineral areas with protected zones, perimeter inspection and event audit.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131">
            <a:off x="914404" y="31432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711200" y="3251200"/>
            <a:ext cx="50800" cy="6096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914400" y="32512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WATER &amp; HYDROPOWER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914400" y="3492500"/>
            <a:ext cx="104648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Large hydropower stations, dams, reservoirs, inland water-control hubs, sluices and pump stations; navigation and communications protection with multi-node event governance.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131">
            <a:off x="914404" y="40322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711200" y="4140200"/>
            <a:ext cx="50800" cy="6096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914400" y="41402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PRIVATE ESTATES &amp; COMMERCIAL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914400" y="4381500"/>
            <a:ext cx="104648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Luxury villa compounds, golf courses and resorts; authorised privacy protection, property boundaries, public-communications protection and low-impact installation.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4131">
            <a:off x="914404" y="49212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711200" y="5029200"/>
            <a:ext cx="50800" cy="6096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 txBox="1"/>
          <p:nvPr/>
        </p:nvSpPr>
        <p:spPr>
          <a:xfrm>
            <a:off x="914400" y="5029200"/>
            <a:ext cx="1041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5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TEMPORARY &amp; MOBILE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914400" y="5270500"/>
            <a:ext cx="104648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5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Field sites, assembly areas, vehicle-borne projects, large outdoor events and approved counter-terror exercises; temporary power, communications, recovery and accountable handover.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711200" y="59690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Application Contexts 04, 06, 07, 08, 11, public project reference.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20 / 24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16 — COMPETITIVE LANDSCAPE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Analytic RF is the shared direction; site validation decides the vendor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11200" y="1422400"/>
          <a:ext cx="10769600" cy="381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/>
                <a:gridCol w="2946400"/>
                <a:gridCol w="2946400"/>
                <a:gridCol w="2971800"/>
              </a:tblGrid>
              <a:tr h="355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Dimension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Sentrycs (IL) · CoRF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D-Fend Solutions (IL) · EnforceAir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2DD4B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New Ark · SV-A series</a:t>
                      </a:r>
                      <a:endParaRPr lang="en-US" sz="1100"/>
                    </a:p>
                  </a:txBody>
                  <a:tcPr marL="101600" marR="101600" marT="95647" marB="95647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>
                        <a:alpha val="100000"/>
                      </a:srgbClr>
                    </a:solidFill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Core technology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Analytical RF / protocol interpretation reference; supplier confirmation required.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Analytical RF / RF-cyber architecture reference; supplier confirmation required.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Precision RF parsing and AI-assisted analysis reference.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Frequency band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Mainstream UAV communication bands; exact public specifications require supplier confirmation.</a:t>
                      </a:r>
                      <a:endParaRPr lang="en-US" sz="1100"/>
                    </a:p>
                  </a:txBody>
                  <a:tcPr marL="101600" marR="101600" marT="68264" marB="682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Supplier-published spectrum information requires confirmation.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0.1–6.2 GHz system reference; final fit requires project validation.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Coverage reference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Portable and fixed-site references require supplier confirmation and site validation.</a:t>
                      </a:r>
                      <a:endParaRPr lang="en-US" sz="1100"/>
                    </a:p>
                  </a:txBody>
                  <a:tcPr marL="101600" marR="101600" marT="68264" marB="682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Supplier reference requires validation against site conditions and scope.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1–10 km reference; varies by configuration, site and target environment.</a:t>
                      </a:r>
                      <a:endParaRPr lang="en-US" sz="1100"/>
                    </a:p>
                  </a:txBody>
                  <a:tcPr marL="101600" marR="101600" marT="68264" marB="682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System integration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Project-defined integration reference; interface availability requires supplier confirmation.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Project-defined C2, radar and sensor integration reference; supplier confirmation required.</a:t>
                      </a:r>
                      <a:endParaRPr lang="en-US" sz="1100"/>
                    </a:p>
                  </a:txBody>
                  <a:tcPr marL="101600" marR="101600" marT="93664" marB="936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Project-defined API for authorised C2, radar, acoustic, EO/IR and other sensors.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Response interface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Project-defined and subject to governing approval.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Project-defined and subject to governing approval.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Project-defined and subject to governing approval; no operating method is published.</a:t>
                      </a:r>
                      <a:endParaRPr lang="en-US" sz="1100"/>
                    </a:p>
                  </a:txBody>
                  <a:tcPr marL="101600" marR="101600" marT="68264" marB="682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Safety &amp; result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Safety outcomes require site validation and accountable human roles.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Safety outcomes require site validation and accountable human roles.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4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0F2EF"/>
                          </a:solidFill>
                          <a:latin typeface="IBM Plex Sans" panose="020B0503050203000203"/>
                          <a:ea typeface="IBM Plex Sans" panose="020B0503050203000203"/>
                          <a:cs typeface="IBM Plex Sans" panose="020B0503050203000203"/>
                          <a:sym typeface="IBM Plex Sans" panose="020B0503050203000203"/>
                        </a:rPr>
                        <a:t>Human authorisation, event records and written validation; no outcome guaranteed.</a:t>
                      </a:r>
                      <a:endParaRPr lang="en-US" sz="1100"/>
                    </a:p>
                  </a:txBody>
                  <a:tcPr marL="101600" marR="101600" marT="68264" marB="68264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AutoShape 6"/>
          <p:cNvSpPr txBox="1"/>
          <p:nvPr/>
        </p:nvSpPr>
        <p:spPr>
          <a:xfrm>
            <a:off x="711200" y="5384800"/>
            <a:ext cx="10769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Sources: Sentrycs, D-Fend Solutions and New Ark official websites. Third-party specifications and comparative statements require confirmation with the relevant manufacturer; this is not independent comparative testing.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711200" y="59436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5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Key takeaway: analytic RF prioritises signal identification and project-defined integration; any regulated function requires competent-authority approval.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21 / 24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17 — DELIVERY PREREQUISITES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AUTHORISE → VERIFY: permissions, human authorisation, written validation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11200" y="1549400"/>
            <a:ext cx="2387600" cy="711200"/>
          </a:xfrm>
          <a:prstGeom prst="roundRect">
            <a:avLst>
              <a:gd name="adj" fmla="val 7142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5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711200" y="1727200"/>
            <a:ext cx="23876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PERMISSION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3156">
            <a:off x="3098932" y="18986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8" name="AutoShape 8"/>
          <p:cNvSpPr/>
          <p:nvPr/>
        </p:nvSpPr>
        <p:spPr>
          <a:xfrm>
            <a:off x="3403600" y="1549400"/>
            <a:ext cx="2387600" cy="711200"/>
          </a:xfrm>
          <a:prstGeom prst="roundRect">
            <a:avLst>
              <a:gd name="adj" fmla="val 7142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5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 txBox="1"/>
          <p:nvPr/>
        </p:nvSpPr>
        <p:spPr>
          <a:xfrm>
            <a:off x="3403600" y="1727200"/>
            <a:ext cx="23876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EMC REVIEW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3156">
            <a:off x="5791332" y="18986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1" name="AutoShape 11"/>
          <p:cNvSpPr/>
          <p:nvPr/>
        </p:nvSpPr>
        <p:spPr>
          <a:xfrm>
            <a:off x="6096000" y="1549400"/>
            <a:ext cx="2387600" cy="711200"/>
          </a:xfrm>
          <a:prstGeom prst="roundRect">
            <a:avLst>
              <a:gd name="adj" fmla="val 7142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5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 txBox="1"/>
          <p:nvPr/>
        </p:nvSpPr>
        <p:spPr>
          <a:xfrm>
            <a:off x="6096000" y="1727200"/>
            <a:ext cx="23876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HUMAN ROLE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3156">
            <a:off x="8483732" y="1898650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4" name="AutoShape 14"/>
          <p:cNvSpPr/>
          <p:nvPr/>
        </p:nvSpPr>
        <p:spPr>
          <a:xfrm>
            <a:off x="8788400" y="1549400"/>
            <a:ext cx="2387600" cy="711200"/>
          </a:xfrm>
          <a:prstGeom prst="roundRect">
            <a:avLst>
              <a:gd name="adj" fmla="val 7142"/>
            </a:avLst>
          </a:prstGeom>
          <a:solidFill>
            <a:srgbClr val="131C22">
              <a:alpha val="100000"/>
            </a:srgbClr>
          </a:solidFill>
          <a:ln w="12700" cap="flat" cmpd="sng">
            <a:solidFill>
              <a:srgbClr val="2DD4BF">
                <a:alpha val="5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 txBox="1"/>
          <p:nvPr/>
        </p:nvSpPr>
        <p:spPr>
          <a:xfrm>
            <a:off x="8788400" y="1727200"/>
            <a:ext cx="23876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AUDIT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711200" y="2590800"/>
            <a:ext cx="107696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PRE-HANDOVER CHECKLIST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711200" y="2895600"/>
            <a:ext cx="304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168400" y="2895600"/>
            <a:ext cx="10312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Competent-authority approval and site authorisation in place for the full lawful scope.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711200" y="3403600"/>
            <a:ext cx="304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1168400" y="3403600"/>
            <a:ext cx="10312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Protected-services register and independent EMC review completed and signed off.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11200" y="3911600"/>
            <a:ext cx="304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1168400" y="3911600"/>
            <a:ext cx="10312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Qualified human roles, escalation paths and role permissions defined in writing.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711200" y="4419600"/>
            <a:ext cx="304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1168400" y="4419600"/>
            <a:ext cx="10312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Event logging, change control, maintenance ownership and independent validation confirmed.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11200" y="5054600"/>
            <a:ext cx="10769600" cy="762000"/>
          </a:xfrm>
          <a:prstGeom prst="roundRect">
            <a:avLst>
              <a:gd name="adj" fmla="val 0"/>
            </a:avLst>
          </a:prstGeom>
          <a:solidFill>
            <a:srgbClr val="F59E0B">
              <a:alpha val="8000"/>
            </a:srgbClr>
          </a:solidFill>
          <a:ln w="12700" cap="flat" cmpd="sng">
            <a:solidFill>
              <a:srgbClr val="F59E0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 txBox="1"/>
          <p:nvPr/>
        </p:nvSpPr>
        <p:spPr>
          <a:xfrm>
            <a:off x="914400" y="5181600"/>
            <a:ext cx="103632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sz="1050" b="0" i="0" u="none" strike="noStrike">
                <a:solidFill>
                  <a:srgbClr val="F59E0B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This page provides no frequency, power, suppression, target-selection, navigation manipulation, remote-execution or automated-response procedure. Regulatory-sensitive capabilities are disabled by default and assessed only with complete approval, site authorisation, qualified personnel and written safety procedures.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711200" y="59690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Governance 08 — AUTHORISE → VERIFY, public project reference.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30" name="AutoShape 30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22 / 24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711200" y="355600"/>
            <a:ext cx="8890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18 — FAQ &amp; PROJECT START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711200" y="533400"/>
            <a:ext cx="10769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85000"/>
              </a:lnSpc>
              <a:defRPr/>
            </a:pPr>
            <a:r>
              <a:rPr lang="en-US" sz="28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Nine questions projects ask before the first site survey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53">
            <a:off x="711204" y="128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6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711200" y="14732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92200" y="14732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vs wideband blocking?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092200" y="16764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Identification, corroboration and governed interface — not wider emission.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11200" y="19558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02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1092200" y="19558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Radar / acoustic / EO/IR / C2?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092200" y="21590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Yes — project-defined APIs fuse every sensing layer.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711200" y="24384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03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1092200" y="24384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Civil airports?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1092200" y="26416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Only after independent EMC review and site authorisation.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711200" y="29210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04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1092200" y="29210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The 1–10 km figure?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1092200" y="31242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System reference; varies by configuration, site and target.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711200" y="34036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05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1092200" y="34036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0.1–6.2 GHz for every model?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1092200" y="36068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No — model-specific; see the selection table.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711200" y="38862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06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1092200" y="38862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24/7 operation?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1092200" y="40894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Depends on power, networks, personnel and authority conditions.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711200" y="43688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07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1092200" y="43688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Navigation functions default?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1092200" y="45720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Disabled by default; assessed only under written authority.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711200" y="48514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08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1092200" y="48514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Comms protection?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1092200" y="50546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Protected-service register, local rules, EMC, independent validation.</a:t>
            </a:r>
            <a:endParaRPr lang="en-US" sz="1100"/>
          </a:p>
        </p:txBody>
      </p:sp>
      <p:sp>
        <p:nvSpPr>
          <p:cNvPr id="29" name="AutoShape 29"/>
          <p:cNvSpPr txBox="1"/>
          <p:nvPr/>
        </p:nvSpPr>
        <p:spPr>
          <a:xfrm>
            <a:off x="711200" y="5334000"/>
            <a:ext cx="304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09</a:t>
            </a:r>
            <a:endParaRPr lang="en-US" sz="1100"/>
          </a:p>
        </p:txBody>
      </p:sp>
      <p:sp>
        <p:nvSpPr>
          <p:cNvPr id="30" name="AutoShape 30"/>
          <p:cNvSpPr txBox="1"/>
          <p:nvPr/>
        </p:nvSpPr>
        <p:spPr>
          <a:xfrm>
            <a:off x="1092200" y="5334000"/>
            <a:ext cx="482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1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How to begin?</a:t>
            </a:r>
            <a:endParaRPr lang="en-US" sz="1100"/>
          </a:p>
        </p:txBody>
      </p:sp>
      <p:sp>
        <p:nvSpPr>
          <p:cNvPr id="31" name="AutoShape 31"/>
          <p:cNvSpPr txBox="1"/>
          <p:nvPr/>
        </p:nvSpPr>
        <p:spPr>
          <a:xfrm>
            <a:off x="1092200" y="55372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Technical consultation before any site survey or commitment.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5389948">
            <a:off x="4178300" y="3638559"/>
            <a:ext cx="4343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 txBox="1"/>
          <p:nvPr/>
        </p:nvSpPr>
        <p:spPr>
          <a:xfrm>
            <a:off x="6604000" y="1473200"/>
            <a:ext cx="487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PROJECT START PATH</a:t>
            </a:r>
            <a:endParaRPr lang="en-US" sz="1100"/>
          </a:p>
        </p:txBody>
      </p:sp>
      <p:sp>
        <p:nvSpPr>
          <p:cNvPr id="34" name="AutoShape 34"/>
          <p:cNvSpPr txBox="1"/>
          <p:nvPr/>
        </p:nvSpPr>
        <p:spPr>
          <a:xfrm>
            <a:off x="6604000" y="18542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01</a:t>
            </a:r>
            <a:endParaRPr lang="en-US" sz="1100"/>
          </a:p>
        </p:txBody>
      </p:sp>
      <p:sp>
        <p:nvSpPr>
          <p:cNvPr id="35" name="AutoShape 35"/>
          <p:cNvSpPr txBox="1"/>
          <p:nvPr/>
        </p:nvSpPr>
        <p:spPr>
          <a:xfrm>
            <a:off x="7112000" y="1854200"/>
            <a:ext cx="4368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Technical consultation and site questionnaire</a:t>
            </a:r>
            <a:endParaRPr lang="en-US" sz="1100"/>
          </a:p>
        </p:txBody>
      </p:sp>
      <p:cxnSp>
        <p:nvCxnSpPr>
          <p:cNvPr id="36" name="Connector 36"/>
          <p:cNvCxnSpPr/>
          <p:nvPr/>
        </p:nvCxnSpPr>
        <p:spPr>
          <a:xfrm rot="-9993">
            <a:off x="7112009" y="2381250"/>
            <a:ext cx="4368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AutoShape 37"/>
          <p:cNvSpPr txBox="1"/>
          <p:nvPr/>
        </p:nvSpPr>
        <p:spPr>
          <a:xfrm>
            <a:off x="6604000" y="25654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02</a:t>
            </a:r>
            <a:endParaRPr lang="en-US" sz="1100"/>
          </a:p>
        </p:txBody>
      </p:sp>
      <p:sp>
        <p:nvSpPr>
          <p:cNvPr id="38" name="AutoShape 38"/>
          <p:cNvSpPr txBox="1"/>
          <p:nvPr/>
        </p:nvSpPr>
        <p:spPr>
          <a:xfrm>
            <a:off x="7112000" y="2565400"/>
            <a:ext cx="4368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Spectrum-context review and protected-services register</a:t>
            </a:r>
            <a:endParaRPr lang="en-US" sz="1100"/>
          </a:p>
        </p:txBody>
      </p:sp>
      <p:cxnSp>
        <p:nvCxnSpPr>
          <p:cNvPr id="39" name="Connector 39"/>
          <p:cNvCxnSpPr/>
          <p:nvPr/>
        </p:nvCxnSpPr>
        <p:spPr>
          <a:xfrm rot="-9993">
            <a:off x="7112009" y="3092450"/>
            <a:ext cx="4368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AutoShape 40"/>
          <p:cNvSpPr txBox="1"/>
          <p:nvPr/>
        </p:nvSpPr>
        <p:spPr>
          <a:xfrm>
            <a:off x="6604000" y="32766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03</a:t>
            </a:r>
            <a:endParaRPr lang="en-US" sz="1100"/>
          </a:p>
        </p:txBody>
      </p:sp>
      <p:sp>
        <p:nvSpPr>
          <p:cNvPr id="41" name="AutoShape 41"/>
          <p:cNvSpPr txBox="1"/>
          <p:nvPr/>
        </p:nvSpPr>
        <p:spPr>
          <a:xfrm>
            <a:off x="7112000" y="3276600"/>
            <a:ext cx="4368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Site survey and node-topology proposal</a:t>
            </a:r>
            <a:endParaRPr lang="en-US" sz="1100"/>
          </a:p>
        </p:txBody>
      </p:sp>
      <p:cxnSp>
        <p:nvCxnSpPr>
          <p:cNvPr id="42" name="Connector 42"/>
          <p:cNvCxnSpPr/>
          <p:nvPr/>
        </p:nvCxnSpPr>
        <p:spPr>
          <a:xfrm rot="-9993">
            <a:off x="7112009" y="3803650"/>
            <a:ext cx="4368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AutoShape 43"/>
          <p:cNvSpPr txBox="1"/>
          <p:nvPr/>
        </p:nvSpPr>
        <p:spPr>
          <a:xfrm>
            <a:off x="6604000" y="39878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04</a:t>
            </a:r>
            <a:endParaRPr lang="en-US" sz="1100"/>
          </a:p>
        </p:txBody>
      </p:sp>
      <p:sp>
        <p:nvSpPr>
          <p:cNvPr id="44" name="AutoShape 44"/>
          <p:cNvSpPr txBox="1"/>
          <p:nvPr/>
        </p:nvSpPr>
        <p:spPr>
          <a:xfrm>
            <a:off x="7112000" y="3987800"/>
            <a:ext cx="4368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Tabletop validation and EMC review</a:t>
            </a:r>
            <a:endParaRPr lang="en-US" sz="1100"/>
          </a:p>
        </p:txBody>
      </p:sp>
      <p:cxnSp>
        <p:nvCxnSpPr>
          <p:cNvPr id="45" name="Connector 45"/>
          <p:cNvCxnSpPr/>
          <p:nvPr/>
        </p:nvCxnSpPr>
        <p:spPr>
          <a:xfrm rot="-9993">
            <a:off x="7112009" y="4514850"/>
            <a:ext cx="4368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AutoShape 46"/>
          <p:cNvSpPr txBox="1"/>
          <p:nvPr/>
        </p:nvSpPr>
        <p:spPr>
          <a:xfrm>
            <a:off x="6604000" y="4699000"/>
            <a:ext cx="4318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05</a:t>
            </a:r>
            <a:endParaRPr lang="en-US" sz="1100"/>
          </a:p>
        </p:txBody>
      </p:sp>
      <p:sp>
        <p:nvSpPr>
          <p:cNvPr id="47" name="AutoShape 47"/>
          <p:cNvSpPr txBox="1"/>
          <p:nvPr/>
        </p:nvSpPr>
        <p:spPr>
          <a:xfrm>
            <a:off x="7112000" y="4699000"/>
            <a:ext cx="4368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Written scope, roles, audit and phased delivery</a:t>
            </a:r>
            <a:endParaRPr lang="en-US" sz="1100"/>
          </a:p>
        </p:txBody>
      </p:sp>
      <p:sp>
        <p:nvSpPr>
          <p:cNvPr id="48" name="AutoShape 48"/>
          <p:cNvSpPr txBox="1"/>
          <p:nvPr/>
        </p:nvSpPr>
        <p:spPr>
          <a:xfrm>
            <a:off x="711200" y="5994400"/>
            <a:ext cx="1076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90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Source: SV-A FAQ (public project reference); configuration, authority, spectrum use and operating conditions require competent-authority confirmation.</a:t>
            </a:r>
            <a:endParaRPr lang="en-US" sz="1100"/>
          </a:p>
        </p:txBody>
      </p:sp>
      <p:cxnSp>
        <p:nvCxnSpPr>
          <p:cNvPr id="49" name="Connector 49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AutoShape 50"/>
          <p:cNvSpPr txBox="1"/>
          <p:nvPr/>
        </p:nvSpPr>
        <p:spPr>
          <a:xfrm>
            <a:off x="711200" y="6286500"/>
            <a:ext cx="787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SV-A ANALYTIC RF · AIRSPACE SECURITY PROJECT REFERENCE</a:t>
            </a:r>
            <a:endParaRPr lang="en-US" sz="1100"/>
          </a:p>
        </p:txBody>
      </p:sp>
      <p:sp>
        <p:nvSpPr>
          <p:cNvPr id="51" name="AutoShape 51"/>
          <p:cNvSpPr txBox="1"/>
          <p:nvPr/>
        </p:nvSpPr>
        <p:spPr>
          <a:xfrm>
            <a:off x="10160000" y="62865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23 / 24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41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762000"/>
            <a:ext cx="1016000" cy="381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711200" y="1066800"/>
            <a:ext cx="107696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NEW ARK ·  AIRSPACE SECURITY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11200" y="2133600"/>
            <a:ext cx="107696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93000"/>
              </a:lnSpc>
              <a:defRPr/>
            </a:pPr>
            <a:r>
              <a:rPr lang="en-US" sz="4400" b="1" i="0" u="none" strike="noStrike">
                <a:solidFill>
                  <a:srgbClr val="F0F2EF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PROTECT THE AIRSPACE WITHOUT POLLUTING THE SPECTRUM.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11200" y="36576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SV-A analytic RF — identification and governed response for sensitive perimeters.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53">
            <a:off x="711204" y="44386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711200" y="4648200"/>
            <a:ext cx="508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PROJECT ENQUIRY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11200" y="4927600"/>
            <a:ext cx="584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300" b="0" i="0" u="none" strike="noStrike">
                <a:solidFill>
                  <a:srgbClr val="F0F2E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newarkcuas.com/airspace-security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711200" y="5232400"/>
            <a:ext cx="584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200" b="0" i="0" u="none" strike="noStrike">
                <a:solidFill>
                  <a:srgbClr val="8A969F"/>
                </a:solidFill>
                <a:latin typeface="IBM Plex Sans" panose="020B0503050203000203"/>
                <a:ea typeface="IBM Plex Sans" panose="020B0503050203000203"/>
                <a:cs typeface="IBM Plex Sans" panose="020B0503050203000203"/>
                <a:sym typeface="IBM Plex Sans" panose="020B0503050203000203"/>
              </a:rPr>
              <a:t>Request an analytic-RF project consultation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6350000" y="4648200"/>
            <a:ext cx="5130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000" b="0" i="0" u="none" strike="noStrike">
                <a:solidFill>
                  <a:srgbClr val="2DD4B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EXW PRICING · USD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6350000" y="4927600"/>
            <a:ext cx="279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SV-A1-HHF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9144000" y="4927600"/>
            <a:ext cx="233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$35,000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6350000" y="5130800"/>
            <a:ext cx="279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SV-A2-HHD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9144000" y="5130800"/>
            <a:ext cx="233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$35,000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6350000" y="5334000"/>
            <a:ext cx="279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SV-A3-POF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9144000" y="5334000"/>
            <a:ext cx="233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$750,000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6350000" y="5537200"/>
            <a:ext cx="279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SV-A4-POD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9144000" y="5537200"/>
            <a:ext cx="233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$800,000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6350000" y="5740400"/>
            <a:ext cx="279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SV-A5-BPM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9144000" y="5740400"/>
            <a:ext cx="233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$250,000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6350000" y="5943600"/>
            <a:ext cx="2794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1100" b="0" i="0" u="none" strike="noStrike">
                <a:solidFill>
                  <a:srgbClr val="F0F2E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SV-A6-FSC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9144000" y="5943600"/>
            <a:ext cx="2336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Barlow Condensed" panose="00000506000000000000"/>
                <a:ea typeface="Barlow Condensed" panose="00000506000000000000"/>
                <a:cs typeface="Barlow Condensed" panose="00000506000000000000"/>
                <a:sym typeface="Barlow Condensed" panose="00000506000000000000"/>
              </a:rPr>
              <a:t>$300,000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4053">
            <a:off x="711204" y="6191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0F2E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 txBox="1"/>
          <p:nvPr/>
        </p:nvSpPr>
        <p:spPr>
          <a:xfrm>
            <a:off x="711200" y="6324600"/>
            <a:ext cx="7620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PROJECT REFERENCE ONLY — NO PERFORMANCE OR INTERFERENCE-FREE CLAIM · © 2026 NEW ARK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10160000" y="6324600"/>
            <a:ext cx="13208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>
              <a:lnSpc>
                <a:spcPct val="113000"/>
              </a:lnSpc>
              <a:defRPr/>
            </a:pPr>
            <a:r>
              <a:rPr lang="en-US" sz="850" b="0" i="0" u="none" strike="noStrike">
                <a:solidFill>
                  <a:srgbClr val="8A969F"/>
                </a:solidFill>
                <a:latin typeface="Roboto Mono" panose="00000009000000000000"/>
                <a:ea typeface="Roboto Mono" panose="00000009000000000000"/>
                <a:cs typeface="Roboto Mono" panose="00000009000000000000"/>
                <a:sym typeface="Roboto Mono" panose="00000009000000000000"/>
              </a:rPr>
              <a:t>24 / 24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25471</Words>
  <Application>WPS 演示</Application>
  <PresentationFormat/>
  <Paragraphs>1128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Arial</vt:lpstr>
      <vt:lpstr>Roboto Mono</vt:lpstr>
      <vt:lpstr>Barlow Condensed</vt:lpstr>
      <vt:lpstr>IBM Plex Sans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Best&amp;赵军</cp:lastModifiedBy>
  <cp:revision>1</cp:revision>
  <dcterms:created xsi:type="dcterms:W3CDTF">2026-10-20T03:12:10Z</dcterms:created>
  <dcterms:modified xsi:type="dcterms:W3CDTF">2026-10-20T03:12:10Z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</Properties>
</file>