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6256000" cy="9144000"/>
  <p:notesSz cx="9144000" cy="16256000"/>
  <p:embeddedFontLst>
    <p:embeddedFont>
      <p:font typeface="Noto Sans SC" charset="-122" pitchFamily="34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v1"/>
          <p:cNvSpPr/>
          <p:nvPr/>
        </p:nvSpPr>
        <p:spPr>
          <a:xfrm>
            <a:off x="11633200" y="762000"/>
            <a:ext cx="9144" cy="7493000"/>
          </a:xfrm>
          <a:prstGeom prst="line">
            <a:avLst/>
          </a:prstGeom>
          <a:ln w="12700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3" name="grid-v2"/>
          <p:cNvSpPr/>
          <p:nvPr/>
        </p:nvSpPr>
        <p:spPr>
          <a:xfrm>
            <a:off x="13208000" y="762000"/>
            <a:ext cx="9144" cy="7493000"/>
          </a:xfrm>
          <a:prstGeom prst="line">
            <a:avLst/>
          </a:prstGeom>
          <a:ln w="12700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4" name="grid-v3"/>
          <p:cNvSpPr/>
          <p:nvPr/>
        </p:nvSpPr>
        <p:spPr>
          <a:xfrm>
            <a:off x="14782800" y="762000"/>
            <a:ext cx="9144" cy="7493000"/>
          </a:xfrm>
          <a:prstGeom prst="line">
            <a:avLst/>
          </a:prstGeom>
          <a:ln w="12700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5" name="grid-h1"/>
          <p:cNvSpPr/>
          <p:nvPr/>
        </p:nvSpPr>
        <p:spPr>
          <a:xfrm>
            <a:off x="11049000" y="2286000"/>
            <a:ext cx="4445000" cy="9144"/>
          </a:xfrm>
          <a:prstGeom prst="line">
            <a:avLst/>
          </a:prstGeom>
          <a:ln w="12700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6" name="grid-h2"/>
          <p:cNvSpPr/>
          <p:nvPr/>
        </p:nvSpPr>
        <p:spPr>
          <a:xfrm>
            <a:off x="11049000" y="4572000"/>
            <a:ext cx="4445000" cy="9144"/>
          </a:xfrm>
          <a:prstGeom prst="line">
            <a:avLst/>
          </a:prstGeom>
          <a:ln w="12700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7" name="grid-h3"/>
          <p:cNvSpPr/>
          <p:nvPr/>
        </p:nvSpPr>
        <p:spPr>
          <a:xfrm>
            <a:off x="11049000" y="6858000"/>
            <a:ext cx="4445000" cy="9144"/>
          </a:xfrm>
          <a:prstGeom prst="line">
            <a:avLst/>
          </a:prstGeom>
          <a:ln w="12700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8" name="accent-line"/>
          <p:cNvSpPr/>
          <p:nvPr/>
        </p:nvSpPr>
        <p:spPr>
          <a:xfrm>
            <a:off x="762000" y="2387600"/>
            <a:ext cx="1549400" cy="63500"/>
          </a:xfrm>
          <a:prstGeom prst="rect">
            <a:avLst/>
          </a:prstGeom>
          <a:solidFill>
            <a:srgbClr val="E5A62F"/>
          </a:solidFill>
          <a:ln/>
        </p:spPr>
      </p:sp>
      <p:sp>
        <p:nvSpPr>
          <p:cNvPr id="9" name="eyebrow"/>
          <p:cNvSpPr/>
          <p:nvPr/>
        </p:nvSpPr>
        <p:spPr>
          <a:xfrm>
            <a:off x="762000" y="1651000"/>
            <a:ext cx="635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SV-A SERIES / PUBLIC PROJECT REFERENCE</a:t>
            </a:r>
            <a:endParaRPr lang="en-US" sz="1400" dirty="0"/>
          </a:p>
        </p:txBody>
      </p:sp>
      <p:sp>
        <p:nvSpPr>
          <p:cNvPr id="10" name="cover-title"/>
          <p:cNvSpPr/>
          <p:nvPr/>
        </p:nvSpPr>
        <p:spPr>
          <a:xfrm>
            <a:off x="762000" y="2946400"/>
            <a:ext cx="10160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48"/>
              </a:lnSpc>
              <a:buNone/>
            </a:pPr>
            <a:r>
              <a:rPr lang="en-US" altLang="en-US" sz="5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Airspace C-UAS</a:t>
            </a:r>
            <a:endParaRPr lang="en-US" sz="5600" dirty="0"/>
          </a:p>
          <a:p>
            <a:pPr algn="l" indent="0" marL="0">
              <a:lnSpc>
                <a:spcPts val="6048"/>
              </a:lnSpc>
              <a:buNone/>
            </a:pPr>
            <a:r>
              <a:rPr lang="en-US" altLang="en-US" sz="5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Solution</a:t>
            </a:r>
            <a:endParaRPr lang="en-US" sz="5600" dirty="0"/>
          </a:p>
        </p:txBody>
      </p:sp>
      <p:sp>
        <p:nvSpPr>
          <p:cNvPr id="11" name="cover-subtitle"/>
          <p:cNvSpPr/>
          <p:nvPr/>
        </p:nvSpPr>
        <p:spPr>
          <a:xfrm>
            <a:off x="762000" y="5778500"/>
            <a:ext cx="8763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22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Multi-sensor awareness, governed integration, and authorised project validation.</a:t>
            </a:r>
            <a:endParaRPr lang="en-US" sz="2200" dirty="0"/>
          </a:p>
        </p:txBody>
      </p:sp>
      <p:sp>
        <p:nvSpPr>
          <p:cNvPr id="12" name="right-panel"/>
          <p:cNvSpPr/>
          <p:nvPr/>
        </p:nvSpPr>
        <p:spPr>
          <a:xfrm>
            <a:off x="11760200" y="2997200"/>
            <a:ext cx="2921000" cy="2921000"/>
          </a:xfrm>
          <a:prstGeom prst="rect">
            <a:avLst/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26000"/>
              </a:srgbClr>
            </a:solidFill>
            <a:prstDash val="solid"/>
          </a:ln>
        </p:spPr>
      </p:sp>
      <p:sp>
        <p:nvSpPr>
          <p:cNvPr id="13" name="right-inner"/>
          <p:cNvSpPr/>
          <p:nvPr/>
        </p:nvSpPr>
        <p:spPr>
          <a:xfrm>
            <a:off x="12268200" y="3505200"/>
            <a:ext cx="1905000" cy="1905000"/>
          </a:xfrm>
          <a:prstGeom prst="rect">
            <a:avLst/>
          </a:prstGeom>
          <a:ln w="25400">
            <a:solidFill>
              <a:srgbClr val="E5A62F"/>
            </a:solidFill>
            <a:prstDash val="solid"/>
          </a:ln>
        </p:spPr>
      </p:sp>
      <p:sp>
        <p:nvSpPr>
          <p:cNvPr id="14" name="right-index"/>
          <p:cNvSpPr/>
          <p:nvPr/>
        </p:nvSpPr>
        <p:spPr>
          <a:xfrm>
            <a:off x="12090400" y="6273800"/>
            <a:ext cx="23495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altLang="en-US" sz="3000" dirty="0">
                <a:solidFill>
                  <a:srgbClr val="E5A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07</a:t>
            </a:r>
            <a:endParaRPr lang="en-US" sz="3000" dirty="0"/>
          </a:p>
        </p:txBody>
      </p:sp>
      <p:sp>
        <p:nvSpPr>
          <p:cNvPr id="15" name="footer-line"/>
          <p:cNvSpPr/>
          <p:nvPr/>
        </p:nvSpPr>
        <p:spPr>
          <a:xfrm>
            <a:off x="762000" y="8255000"/>
            <a:ext cx="14732000" cy="9144"/>
          </a:xfrm>
          <a:prstGeom prst="line">
            <a:avLst/>
          </a:prstGeom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6" name="footer-brand"/>
          <p:cNvSpPr/>
          <p:nvPr/>
        </p:nvSpPr>
        <p:spPr>
          <a:xfrm>
            <a:off x="762000" y="8509000"/>
            <a:ext cx="5715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</a:t>
            </a:r>
            <a:endParaRPr lang="en-US" sz="1300" dirty="0"/>
          </a:p>
        </p:txBody>
      </p:sp>
      <p:sp>
        <p:nvSpPr>
          <p:cNvPr id="17" name="footer-class"/>
          <p:cNvSpPr/>
          <p:nvPr/>
        </p:nvSpPr>
        <p:spPr>
          <a:xfrm>
            <a:off x="11430000" y="8509000"/>
            <a:ext cx="4064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altLang="en-US" sz="13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PUBLIC PROJECT REFERENCE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/>
          <p:cNvSpPr/>
          <p:nvPr/>
        </p:nvSpPr>
        <p:spPr>
          <a:xfrm>
            <a:off x="762000" y="990600"/>
            <a:ext cx="9906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4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from the perimeter, not from a single device</a:t>
            </a:r>
            <a:endParaRPr lang="en-US" sz="3400" dirty="0"/>
          </a:p>
        </p:txBody>
      </p:sp>
      <p:sp>
        <p:nvSpPr>
          <p:cNvPr id="3" name="title-rule"/>
          <p:cNvSpPr/>
          <p:nvPr/>
        </p:nvSpPr>
        <p:spPr>
          <a:xfrm>
            <a:off x="762000" y="1803400"/>
            <a:ext cx="1270000" cy="50800"/>
          </a:xfrm>
          <a:prstGeom prst="rect">
            <a:avLst/>
          </a:prstGeom>
          <a:solidFill>
            <a:srgbClr val="E5A62F"/>
          </a:solidFill>
          <a:ln/>
        </p:spPr>
      </p:sp>
      <p:sp>
        <p:nvSpPr>
          <p:cNvPr id="4" name="intro"/>
          <p:cNvSpPr/>
          <p:nvPr/>
        </p:nvSpPr>
        <p:spPr>
          <a:xfrm>
            <a:off x="762000" y="2286000"/>
            <a:ext cx="7493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20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 public project reference is most useful when it begins with safe placement, corroborated evidence, and a documented route to acceptance.</a:t>
            </a:r>
            <a:endParaRPr lang="en-US" sz="2000" dirty="0"/>
          </a:p>
        </p:txBody>
      </p:sp>
      <p:sp>
        <p:nvSpPr>
          <p:cNvPr id="5" name="principle-01-num"/>
          <p:cNvSpPr/>
          <p:nvPr/>
        </p:nvSpPr>
        <p:spPr>
          <a:xfrm>
            <a:off x="762000" y="3733800"/>
            <a:ext cx="609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E5A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principle-01"/>
          <p:cNvSpPr/>
          <p:nvPr/>
        </p:nvSpPr>
        <p:spPr>
          <a:xfrm>
            <a:off x="1587500" y="3619500"/>
            <a:ext cx="635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b="1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External safe-offset placement</a:t>
            </a:r>
            <a:endParaRPr lang="en-US" sz="1900" dirty="0"/>
          </a:p>
          <a:p>
            <a:pPr algn="l" indent="0" marL="0">
              <a:buNone/>
            </a:pPr>
            <a:r>
              <a:rPr lang="en-US" altLang="en-US" sz="19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Keep sensing and integration planning aligned to approved site boundaries.</a:t>
            </a:r>
            <a:endParaRPr lang="en-US" sz="1900" dirty="0"/>
          </a:p>
        </p:txBody>
      </p:sp>
      <p:sp>
        <p:nvSpPr>
          <p:cNvPr id="7" name="principle-line-1"/>
          <p:cNvSpPr/>
          <p:nvPr/>
        </p:nvSpPr>
        <p:spPr>
          <a:xfrm>
            <a:off x="762000" y="4762500"/>
            <a:ext cx="7175500" cy="9144"/>
          </a:xfrm>
          <a:prstGeom prst="line">
            <a:avLst/>
          </a:prstGeom>
          <a:ln w="12700">
            <a:solidFill>
              <a:srgbClr val="D1D9D9"/>
            </a:solidFill>
            <a:prstDash val="solid"/>
          </a:ln>
        </p:spPr>
      </p:sp>
      <p:sp>
        <p:nvSpPr>
          <p:cNvPr id="8" name="principle-02-num"/>
          <p:cNvSpPr/>
          <p:nvPr/>
        </p:nvSpPr>
        <p:spPr>
          <a:xfrm>
            <a:off x="762000" y="5080000"/>
            <a:ext cx="609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E5A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principle-02"/>
          <p:cNvSpPr/>
          <p:nvPr/>
        </p:nvSpPr>
        <p:spPr>
          <a:xfrm>
            <a:off x="1587500" y="4965700"/>
            <a:ext cx="635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b="1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Multi-sensor corroboration</a:t>
            </a:r>
            <a:endParaRPr lang="en-US" sz="1900" dirty="0"/>
          </a:p>
          <a:p>
            <a:pPr algn="l" indent="0" marL="0">
              <a:buNone/>
            </a:pPr>
            <a:r>
              <a:rPr lang="en-US" altLang="en-US" sz="19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Review complementary cues before project-level assessment and escalation.</a:t>
            </a:r>
            <a:endParaRPr lang="en-US" sz="1900" dirty="0"/>
          </a:p>
        </p:txBody>
      </p:sp>
      <p:sp>
        <p:nvSpPr>
          <p:cNvPr id="10" name="principle-line-2"/>
          <p:cNvSpPr/>
          <p:nvPr/>
        </p:nvSpPr>
        <p:spPr>
          <a:xfrm>
            <a:off x="762000" y="6096000"/>
            <a:ext cx="7175500" cy="9144"/>
          </a:xfrm>
          <a:prstGeom prst="line">
            <a:avLst/>
          </a:prstGeom>
          <a:ln w="12700">
            <a:solidFill>
              <a:srgbClr val="D1D9D9"/>
            </a:solidFill>
            <a:prstDash val="solid"/>
          </a:ln>
        </p:spPr>
      </p:sp>
      <p:sp>
        <p:nvSpPr>
          <p:cNvPr id="11" name="principle-03-num"/>
          <p:cNvSpPr/>
          <p:nvPr/>
        </p:nvSpPr>
        <p:spPr>
          <a:xfrm>
            <a:off x="762000" y="6413500"/>
            <a:ext cx="609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E5A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800" dirty="0"/>
          </a:p>
        </p:txBody>
      </p:sp>
      <p:sp>
        <p:nvSpPr>
          <p:cNvPr id="12" name="principle-03"/>
          <p:cNvSpPr/>
          <p:nvPr/>
        </p:nvSpPr>
        <p:spPr>
          <a:xfrm>
            <a:off x="1587500" y="6299200"/>
            <a:ext cx="635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b="1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Written validation</a:t>
            </a:r>
            <a:endParaRPr lang="en-US" sz="1900" dirty="0"/>
          </a:p>
          <a:p>
            <a:pPr algn="l" indent="0" marL="0">
              <a:buNone/>
            </a:pPr>
            <a:r>
              <a:rPr lang="en-US" altLang="en-US" sz="19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Confirm interfaces, responsibilities, and acceptance criteria in writing.</a:t>
            </a:r>
            <a:endParaRPr lang="en-US" sz="1900" dirty="0"/>
          </a:p>
        </p:txBody>
      </p:sp>
      <p:sp>
        <p:nvSpPr>
          <p:cNvPr id="13" name="path-card-1"/>
          <p:cNvSpPr/>
          <p:nvPr/>
        </p:nvSpPr>
        <p:spPr>
          <a:xfrm>
            <a:off x="9398000" y="2108200"/>
            <a:ext cx="5715000" cy="1320800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14" name="path-card-1-label"/>
          <p:cNvSpPr/>
          <p:nvPr/>
        </p:nvSpPr>
        <p:spPr>
          <a:xfrm>
            <a:off x="9779000" y="2387600"/>
            <a:ext cx="20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PERIMETER BASIS</a:t>
            </a:r>
            <a:endParaRPr lang="en-US" sz="1400" dirty="0"/>
          </a:p>
        </p:txBody>
      </p:sp>
      <p:sp>
        <p:nvSpPr>
          <p:cNvPr id="15" name="path-card-1-title"/>
          <p:cNvSpPr/>
          <p:nvPr/>
        </p:nvSpPr>
        <p:spPr>
          <a:xfrm>
            <a:off x="9779000" y="2819400"/>
            <a:ext cx="457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site boundary</a:t>
            </a:r>
            <a:endParaRPr lang="en-US" sz="2400" dirty="0"/>
          </a:p>
        </p:txBody>
      </p:sp>
      <p:sp>
        <p:nvSpPr>
          <p:cNvPr id="16" name="path-connector-1"/>
          <p:cNvSpPr/>
          <p:nvPr/>
        </p:nvSpPr>
        <p:spPr>
          <a:xfrm>
            <a:off x="12255500" y="3429000"/>
            <a:ext cx="9144" cy="533400"/>
          </a:xfrm>
          <a:prstGeom prst="line">
            <a:avLst/>
          </a:prstGeom>
          <a:ln w="25400">
            <a:solidFill>
              <a:srgbClr val="E5A62F"/>
            </a:solidFill>
            <a:prstDash val="solid"/>
            <a:tailEnd type="triangle"/>
          </a:ln>
        </p:spPr>
      </p:sp>
      <p:sp>
        <p:nvSpPr>
          <p:cNvPr id="17" name="path-card-2"/>
          <p:cNvSpPr/>
          <p:nvPr/>
        </p:nvSpPr>
        <p:spPr>
          <a:xfrm>
            <a:off x="9398000" y="3962400"/>
            <a:ext cx="5715000" cy="1320800"/>
          </a:xfrm>
          <a:prstGeom prst="roundRect">
            <a:avLst>
              <a:gd name="adj" fmla="val 7692"/>
            </a:avLst>
          </a:prstGeom>
          <a:solidFill>
            <a:srgbClr val="1B3B36"/>
          </a:solidFill>
          <a:ln w="12700">
            <a:solidFill>
              <a:srgbClr val="1B3B36"/>
            </a:solidFill>
            <a:prstDash val="solid"/>
          </a:ln>
        </p:spPr>
      </p:sp>
      <p:sp>
        <p:nvSpPr>
          <p:cNvPr id="18" name="path-card-2-label"/>
          <p:cNvSpPr/>
          <p:nvPr/>
        </p:nvSpPr>
        <p:spPr>
          <a:xfrm>
            <a:off x="9779000" y="4241800"/>
            <a:ext cx="254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EVIDENCE BASIS</a:t>
            </a:r>
            <a:endParaRPr lang="en-US" sz="1400" dirty="0"/>
          </a:p>
        </p:txBody>
      </p:sp>
      <p:sp>
        <p:nvSpPr>
          <p:cNvPr id="19" name="path-card-2-title"/>
          <p:cNvSpPr/>
          <p:nvPr/>
        </p:nvSpPr>
        <p:spPr>
          <a:xfrm>
            <a:off x="9779000" y="4673600"/>
            <a:ext cx="457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Corroborated awareness</a:t>
            </a:r>
            <a:endParaRPr lang="en-US" sz="2400" dirty="0"/>
          </a:p>
        </p:txBody>
      </p:sp>
      <p:sp>
        <p:nvSpPr>
          <p:cNvPr id="20" name="path-connector-2"/>
          <p:cNvSpPr/>
          <p:nvPr/>
        </p:nvSpPr>
        <p:spPr>
          <a:xfrm>
            <a:off x="12255500" y="5283200"/>
            <a:ext cx="9144" cy="533400"/>
          </a:xfrm>
          <a:prstGeom prst="line">
            <a:avLst/>
          </a:prstGeom>
          <a:ln w="25400">
            <a:solidFill>
              <a:srgbClr val="E5A62F"/>
            </a:solidFill>
            <a:prstDash val="solid"/>
            <a:tailEnd type="triangle"/>
          </a:ln>
        </p:spPr>
      </p:sp>
      <p:sp>
        <p:nvSpPr>
          <p:cNvPr id="21" name="path-card-3"/>
          <p:cNvSpPr/>
          <p:nvPr/>
        </p:nvSpPr>
        <p:spPr>
          <a:xfrm>
            <a:off x="9398000" y="5816600"/>
            <a:ext cx="5715000" cy="1320800"/>
          </a:xfrm>
          <a:prstGeom prst="roundRect">
            <a:avLst>
              <a:gd name="adj" fmla="val 7692"/>
            </a:avLst>
          </a:prstGeom>
          <a:solidFill>
            <a:srgbClr val="FFF6E4"/>
          </a:solidFill>
          <a:ln w="12700">
            <a:solidFill>
              <a:srgbClr val="E5A62F"/>
            </a:solidFill>
            <a:prstDash val="solid"/>
          </a:ln>
        </p:spPr>
      </p:sp>
      <p:sp>
        <p:nvSpPr>
          <p:cNvPr id="22" name="path-card-3-label"/>
          <p:cNvSpPr/>
          <p:nvPr/>
        </p:nvSpPr>
        <p:spPr>
          <a:xfrm>
            <a:off x="9779000" y="6096000"/>
            <a:ext cx="254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GOVERNANCE BASIS</a:t>
            </a:r>
            <a:endParaRPr lang="en-US" sz="1400" dirty="0"/>
          </a:p>
        </p:txBody>
      </p:sp>
      <p:sp>
        <p:nvSpPr>
          <p:cNvPr id="23" name="path-card-3-title"/>
          <p:cNvSpPr/>
          <p:nvPr/>
        </p:nvSpPr>
        <p:spPr>
          <a:xfrm>
            <a:off x="9779000" y="6527800"/>
            <a:ext cx="457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validation record</a:t>
            </a:r>
            <a:endParaRPr lang="en-US" sz="2400" dirty="0"/>
          </a:p>
        </p:txBody>
      </p:sp>
      <p:sp>
        <p:nvSpPr>
          <p:cNvPr id="24" name="footer-line"/>
          <p:cNvSpPr/>
          <p:nvPr/>
        </p:nvSpPr>
        <p:spPr>
          <a:xfrm>
            <a:off x="762000" y="8255000"/>
            <a:ext cx="14732000" cy="9144"/>
          </a:xfrm>
          <a:prstGeom prst="line">
            <a:avLst/>
          </a:prstGeom>
          <a:ln w="12700">
            <a:solidFill>
              <a:srgbClr val="D1D9D9"/>
            </a:solidFill>
            <a:prstDash val="solid"/>
          </a:ln>
        </p:spPr>
      </p:sp>
      <p:sp>
        <p:nvSpPr>
          <p:cNvPr id="25" name="footer-brand"/>
          <p:cNvSpPr/>
          <p:nvPr/>
        </p:nvSpPr>
        <p:spPr>
          <a:xfrm>
            <a:off x="762000" y="85090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</a:t>
            </a:r>
            <a:endParaRPr lang="en-US" sz="1300" dirty="0"/>
          </a:p>
        </p:txBody>
      </p:sp>
      <p:sp>
        <p:nvSpPr>
          <p:cNvPr id="26" name="footer-page"/>
          <p:cNvSpPr/>
          <p:nvPr/>
        </p:nvSpPr>
        <p:spPr>
          <a:xfrm>
            <a:off x="13716000" y="8509000"/>
            <a:ext cx="177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/ 07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/>
          <p:cNvSpPr/>
          <p:nvPr/>
        </p:nvSpPr>
        <p:spPr>
          <a:xfrm>
            <a:off x="762000" y="990600"/>
            <a:ext cx="1143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4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Complementary sensing, one reviewed operating picture</a:t>
            </a:r>
            <a:endParaRPr lang="en-US" sz="3400" dirty="0"/>
          </a:p>
        </p:txBody>
      </p:sp>
      <p:sp>
        <p:nvSpPr>
          <p:cNvPr id="3" name="title-rule"/>
          <p:cNvSpPr/>
          <p:nvPr/>
        </p:nvSpPr>
        <p:spPr>
          <a:xfrm>
            <a:off x="762000" y="1778000"/>
            <a:ext cx="1270000" cy="50800"/>
          </a:xfrm>
          <a:prstGeom prst="rect">
            <a:avLst/>
          </a:prstGeom>
          <a:solidFill>
            <a:srgbClr val="E5A62F"/>
          </a:solidFill>
          <a:ln/>
        </p:spPr>
      </p:sp>
      <p:sp>
        <p:nvSpPr>
          <p:cNvPr id="4" name="slide-subtitle"/>
          <p:cNvSpPr/>
          <p:nvPr/>
        </p:nvSpPr>
        <p:spPr>
          <a:xfrm>
            <a:off x="762000" y="2133600"/>
            <a:ext cx="965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Public architecture roles for project integration and reviewed event awareness.</a:t>
            </a:r>
            <a:endParaRPr lang="en-US" sz="1800" dirty="0"/>
          </a:p>
        </p:txBody>
      </p:sp>
      <p:sp>
        <p:nvSpPr>
          <p:cNvPr id="5" name="radar-card"/>
          <p:cNvSpPr/>
          <p:nvPr/>
        </p:nvSpPr>
        <p:spPr>
          <a:xfrm>
            <a:off x="762000" y="3048000"/>
            <a:ext cx="3810000" cy="1397000"/>
          </a:xfrm>
          <a:prstGeom prst="roundRect">
            <a:avLst>
              <a:gd name="adj" fmla="val 7273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pic>
        <p:nvPicPr>
          <p:cNvPr id="6" name="radar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3403600"/>
            <a:ext cx="406400" cy="406400"/>
          </a:xfrm>
          <a:prstGeom prst="rect">
            <a:avLst/>
          </a:prstGeom>
        </p:spPr>
      </p:pic>
      <p:sp>
        <p:nvSpPr>
          <p:cNvPr id="7" name="radar-title"/>
          <p:cNvSpPr/>
          <p:nvPr/>
        </p:nvSpPr>
        <p:spPr>
          <a:xfrm>
            <a:off x="1714500" y="3238500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Radar</a:t>
            </a:r>
            <a:endParaRPr lang="en-US" sz="2200" dirty="0"/>
          </a:p>
        </p:txBody>
      </p:sp>
      <p:sp>
        <p:nvSpPr>
          <p:cNvPr id="8" name="radar-copy"/>
          <p:cNvSpPr/>
          <p:nvPr/>
        </p:nvSpPr>
        <p:spPr>
          <a:xfrm>
            <a:off x="1714500" y="3695700"/>
            <a:ext cx="241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6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Early track cues and reviewed location context.</a:t>
            </a:r>
            <a:endParaRPr lang="en-US" sz="1600" dirty="0"/>
          </a:p>
        </p:txBody>
      </p:sp>
      <p:sp>
        <p:nvSpPr>
          <p:cNvPr id="9" name="acoustic-card"/>
          <p:cNvSpPr/>
          <p:nvPr/>
        </p:nvSpPr>
        <p:spPr>
          <a:xfrm>
            <a:off x="762000" y="5334000"/>
            <a:ext cx="3810000" cy="1397000"/>
          </a:xfrm>
          <a:prstGeom prst="roundRect">
            <a:avLst>
              <a:gd name="adj" fmla="val 7273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pic>
        <p:nvPicPr>
          <p:cNvPr id="10" name="acoustic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5689600"/>
            <a:ext cx="406400" cy="406400"/>
          </a:xfrm>
          <a:prstGeom prst="rect">
            <a:avLst/>
          </a:prstGeom>
        </p:spPr>
      </p:pic>
      <p:sp>
        <p:nvSpPr>
          <p:cNvPr id="11" name="acoustic-title"/>
          <p:cNvSpPr/>
          <p:nvPr/>
        </p:nvSpPr>
        <p:spPr>
          <a:xfrm>
            <a:off x="1714500" y="5524500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Acoustic sensing</a:t>
            </a:r>
            <a:endParaRPr lang="en-US" sz="2200" dirty="0"/>
          </a:p>
        </p:txBody>
      </p:sp>
      <p:sp>
        <p:nvSpPr>
          <p:cNvPr id="12" name="acoustic-copy"/>
          <p:cNvSpPr/>
          <p:nvPr/>
        </p:nvSpPr>
        <p:spPr>
          <a:xfrm>
            <a:off x="1714500" y="5981700"/>
            <a:ext cx="241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6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Passive context and gap-filling for assessed scenarios.</a:t>
            </a:r>
            <a:endParaRPr lang="en-US" sz="1600" dirty="0"/>
          </a:p>
        </p:txBody>
      </p:sp>
      <p:sp>
        <p:nvSpPr>
          <p:cNvPr id="13" name="eo-card"/>
          <p:cNvSpPr/>
          <p:nvPr/>
        </p:nvSpPr>
        <p:spPr>
          <a:xfrm>
            <a:off x="11684000" y="3048000"/>
            <a:ext cx="3810000" cy="1397000"/>
          </a:xfrm>
          <a:prstGeom prst="roundRect">
            <a:avLst>
              <a:gd name="adj" fmla="val 7273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pic>
        <p:nvPicPr>
          <p:cNvPr id="14" name="eo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8800" y="3403600"/>
            <a:ext cx="406400" cy="406400"/>
          </a:xfrm>
          <a:prstGeom prst="rect">
            <a:avLst/>
          </a:prstGeom>
        </p:spPr>
      </p:pic>
      <p:sp>
        <p:nvSpPr>
          <p:cNvPr id="15" name="eo-title"/>
          <p:cNvSpPr/>
          <p:nvPr/>
        </p:nvSpPr>
        <p:spPr>
          <a:xfrm>
            <a:off x="12636500" y="3238500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 / IR</a:t>
            </a:r>
            <a:endParaRPr lang="en-US" sz="2200" dirty="0"/>
          </a:p>
        </p:txBody>
      </p:sp>
      <p:sp>
        <p:nvSpPr>
          <p:cNvPr id="16" name="eo-copy"/>
          <p:cNvSpPr/>
          <p:nvPr/>
        </p:nvSpPr>
        <p:spPr>
          <a:xfrm>
            <a:off x="12636500" y="3695700"/>
            <a:ext cx="241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6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Visual corroboration and review support.</a:t>
            </a:r>
            <a:endParaRPr lang="en-US" sz="1600" dirty="0"/>
          </a:p>
        </p:txBody>
      </p:sp>
      <p:sp>
        <p:nvSpPr>
          <p:cNvPr id="17" name="rf-card"/>
          <p:cNvSpPr/>
          <p:nvPr/>
        </p:nvSpPr>
        <p:spPr>
          <a:xfrm>
            <a:off x="11684000" y="5334000"/>
            <a:ext cx="3810000" cy="1397000"/>
          </a:xfrm>
          <a:prstGeom prst="roundRect">
            <a:avLst>
              <a:gd name="adj" fmla="val 7273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pic>
        <p:nvPicPr>
          <p:cNvPr id="18" name="rf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8800" y="5689600"/>
            <a:ext cx="406400" cy="406400"/>
          </a:xfrm>
          <a:prstGeom prst="rect">
            <a:avLst/>
          </a:prstGeom>
        </p:spPr>
      </p:pic>
      <p:sp>
        <p:nvSpPr>
          <p:cNvPr id="19" name="rf-title"/>
          <p:cNvSpPr/>
          <p:nvPr/>
        </p:nvSpPr>
        <p:spPr>
          <a:xfrm>
            <a:off x="12636500" y="5524500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 identification</a:t>
            </a:r>
            <a:endParaRPr lang="en-US" sz="2200" dirty="0"/>
          </a:p>
        </p:txBody>
      </p:sp>
      <p:sp>
        <p:nvSpPr>
          <p:cNvPr id="20" name="rf-copy"/>
          <p:cNvSpPr/>
          <p:nvPr/>
        </p:nvSpPr>
        <p:spPr>
          <a:xfrm>
            <a:off x="12636500" y="5981700"/>
            <a:ext cx="241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6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Project assessment input within approved interfaces.</a:t>
            </a:r>
            <a:endParaRPr lang="en-US" sz="1600" dirty="0"/>
          </a:p>
        </p:txBody>
      </p:sp>
      <p:sp>
        <p:nvSpPr>
          <p:cNvPr id="21" name="center-panel"/>
          <p:cNvSpPr/>
          <p:nvPr/>
        </p:nvSpPr>
        <p:spPr>
          <a:xfrm>
            <a:off x="5969000" y="3403600"/>
            <a:ext cx="4318000" cy="2438400"/>
          </a:xfrm>
          <a:prstGeom prst="roundRect">
            <a:avLst>
              <a:gd name="adj" fmla="val 5208"/>
            </a:avLst>
          </a:prstGeom>
          <a:solidFill>
            <a:srgbClr val="1B3B36"/>
          </a:solidFill>
          <a:ln w="12700">
            <a:solidFill>
              <a:srgbClr val="1B3B36"/>
            </a:solidFill>
            <a:prstDash val="solid"/>
          </a:ln>
        </p:spPr>
      </p:sp>
      <p:pic>
        <p:nvPicPr>
          <p:cNvPr id="22" name="center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000" y="3708400"/>
            <a:ext cx="660400" cy="660400"/>
          </a:xfrm>
          <a:prstGeom prst="rect">
            <a:avLst/>
          </a:prstGeom>
        </p:spPr>
      </p:pic>
      <p:sp>
        <p:nvSpPr>
          <p:cNvPr id="23" name="center-title"/>
          <p:cNvSpPr/>
          <p:nvPr/>
        </p:nvSpPr>
        <p:spPr>
          <a:xfrm>
            <a:off x="6413500" y="4572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Fusion + C2 interface</a:t>
            </a:r>
            <a:endParaRPr lang="en-US" sz="2600" dirty="0"/>
          </a:p>
        </p:txBody>
      </p:sp>
      <p:sp>
        <p:nvSpPr>
          <p:cNvPr id="24" name="center-copy"/>
          <p:cNvSpPr/>
          <p:nvPr/>
        </p:nvSpPr>
        <p:spPr>
          <a:xfrm>
            <a:off x="6413500" y="510540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Correlation, prioritisation, status monitoring, and records.</a:t>
            </a:r>
            <a:endParaRPr lang="en-US" sz="1600" dirty="0"/>
          </a:p>
        </p:txBody>
      </p:sp>
      <p:sp>
        <p:nvSpPr>
          <p:cNvPr id="25" name="link-radar"/>
          <p:cNvSpPr/>
          <p:nvPr/>
        </p:nvSpPr>
        <p:spPr>
          <a:xfrm>
            <a:off x="4572000" y="3746500"/>
            <a:ext cx="1397000" cy="571500"/>
          </a:xfrm>
          <a:prstGeom prst="line">
            <a:avLst/>
          </a:prstGeom>
          <a:ln w="25400">
            <a:solidFill>
              <a:srgbClr val="E5A62F"/>
            </a:solidFill>
            <a:prstDash val="solid"/>
            <a:tailEnd type="triangle"/>
          </a:ln>
        </p:spPr>
      </p:sp>
      <p:sp>
        <p:nvSpPr>
          <p:cNvPr id="26" name="link-acoustic"/>
          <p:cNvSpPr/>
          <p:nvPr/>
        </p:nvSpPr>
        <p:spPr>
          <a:xfrm flipV="1">
            <a:off x="4572000" y="5334000"/>
            <a:ext cx="1397000" cy="698500"/>
          </a:xfrm>
          <a:prstGeom prst="line">
            <a:avLst/>
          </a:prstGeom>
          <a:ln w="25400">
            <a:solidFill>
              <a:srgbClr val="E5A62F"/>
            </a:solidFill>
            <a:prstDash val="solid"/>
            <a:tailEnd type="triangle"/>
          </a:ln>
        </p:spPr>
      </p:sp>
      <p:sp>
        <p:nvSpPr>
          <p:cNvPr id="27" name="link-eo"/>
          <p:cNvSpPr/>
          <p:nvPr/>
        </p:nvSpPr>
        <p:spPr>
          <a:xfrm flipV="1">
            <a:off x="10287000" y="3746500"/>
            <a:ext cx="1397000" cy="571500"/>
          </a:xfrm>
          <a:prstGeom prst="line">
            <a:avLst/>
          </a:prstGeom>
          <a:ln w="25400">
            <a:solidFill>
              <a:srgbClr val="E5A62F"/>
            </a:solidFill>
            <a:prstDash val="solid"/>
            <a:tailEnd type="triangle"/>
          </a:ln>
        </p:spPr>
      </p:sp>
      <p:sp>
        <p:nvSpPr>
          <p:cNvPr id="28" name="link-rf"/>
          <p:cNvSpPr/>
          <p:nvPr/>
        </p:nvSpPr>
        <p:spPr>
          <a:xfrm>
            <a:off x="10287000" y="5334000"/>
            <a:ext cx="1397000" cy="698500"/>
          </a:xfrm>
          <a:prstGeom prst="line">
            <a:avLst/>
          </a:prstGeom>
          <a:ln w="25400">
            <a:solidFill>
              <a:srgbClr val="E5A62F"/>
            </a:solidFill>
            <a:prstDash val="solid"/>
            <a:tailEnd type="triangle"/>
          </a:ln>
        </p:spPr>
      </p:sp>
      <p:sp>
        <p:nvSpPr>
          <p:cNvPr id="29" name="boundary-strip"/>
          <p:cNvSpPr/>
          <p:nvPr/>
        </p:nvSpPr>
        <p:spPr>
          <a:xfrm>
            <a:off x="762000" y="7175500"/>
            <a:ext cx="14732000" cy="685800"/>
          </a:xfrm>
          <a:prstGeom prst="roundRect">
            <a:avLst>
              <a:gd name="adj" fmla="val 11111"/>
            </a:avLst>
          </a:prstGeom>
          <a:solidFill>
            <a:srgbClr val="FFF6E4"/>
          </a:solidFill>
          <a:ln w="12700">
            <a:solidFill>
              <a:srgbClr val="E5A62F"/>
            </a:solidFill>
            <a:prstDash val="solid"/>
          </a:ln>
        </p:spPr>
      </p:sp>
      <p:sp>
        <p:nvSpPr>
          <p:cNvPr id="30" name="boundary-copy"/>
          <p:cNvSpPr/>
          <p:nvPr/>
        </p:nvSpPr>
        <p:spPr>
          <a:xfrm>
            <a:off x="1079500" y="7366000"/>
            <a:ext cx="1409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Public reference only — no operating, targeting, or response procedure is included in this document.</a:t>
            </a:r>
            <a:endParaRPr lang="en-US" sz="1600" dirty="0"/>
          </a:p>
        </p:txBody>
      </p:sp>
      <p:sp>
        <p:nvSpPr>
          <p:cNvPr id="31" name="footer-line"/>
          <p:cNvSpPr/>
          <p:nvPr/>
        </p:nvSpPr>
        <p:spPr>
          <a:xfrm>
            <a:off x="762000" y="8255000"/>
            <a:ext cx="14732000" cy="9144"/>
          </a:xfrm>
          <a:prstGeom prst="line">
            <a:avLst/>
          </a:prstGeom>
          <a:ln w="12700">
            <a:solidFill>
              <a:srgbClr val="D1D9D9"/>
            </a:solidFill>
            <a:prstDash val="solid"/>
          </a:ln>
        </p:spPr>
      </p:sp>
      <p:sp>
        <p:nvSpPr>
          <p:cNvPr id="32" name="footer-brand"/>
          <p:cNvSpPr/>
          <p:nvPr/>
        </p:nvSpPr>
        <p:spPr>
          <a:xfrm>
            <a:off x="762000" y="85090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</a:t>
            </a:r>
            <a:endParaRPr lang="en-US" sz="1300" dirty="0"/>
          </a:p>
        </p:txBody>
      </p:sp>
      <p:sp>
        <p:nvSpPr>
          <p:cNvPr id="33" name="footer-page"/>
          <p:cNvSpPr/>
          <p:nvPr/>
        </p:nvSpPr>
        <p:spPr>
          <a:xfrm>
            <a:off x="13716000" y="8509000"/>
            <a:ext cx="177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/ 07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/>
          <p:cNvSpPr/>
          <p:nvPr/>
        </p:nvSpPr>
        <p:spPr>
          <a:xfrm>
            <a:off x="762000" y="990600"/>
            <a:ext cx="9398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4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is planned as a governed interface layer</a:t>
            </a:r>
            <a:endParaRPr lang="en-US" sz="3400" dirty="0"/>
          </a:p>
        </p:txBody>
      </p:sp>
      <p:sp>
        <p:nvSpPr>
          <p:cNvPr id="3" name="title-rule"/>
          <p:cNvSpPr/>
          <p:nvPr/>
        </p:nvSpPr>
        <p:spPr>
          <a:xfrm>
            <a:off x="762000" y="1778000"/>
            <a:ext cx="1270000" cy="50800"/>
          </a:xfrm>
          <a:prstGeom prst="rect">
            <a:avLst/>
          </a:prstGeom>
          <a:solidFill>
            <a:srgbClr val="E5A62F"/>
          </a:solidFill>
          <a:ln/>
        </p:spPr>
      </p:sp>
      <p:sp>
        <p:nvSpPr>
          <p:cNvPr id="4" name="slide-subtitle"/>
          <p:cNvSpPr/>
          <p:nvPr/>
        </p:nvSpPr>
        <p:spPr>
          <a:xfrm>
            <a:off x="762000" y="2133600"/>
            <a:ext cx="1079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Project-defined interfaces connect evidence, responsibilities, policy, and audit-ready records.</a:t>
            </a:r>
            <a:endParaRPr lang="en-US" sz="1800" dirty="0"/>
          </a:p>
        </p:txBody>
      </p:sp>
      <p:sp>
        <p:nvSpPr>
          <p:cNvPr id="5" name="card-one"/>
          <p:cNvSpPr/>
          <p:nvPr/>
        </p:nvSpPr>
        <p:spPr>
          <a:xfrm>
            <a:off x="762000" y="2921000"/>
            <a:ext cx="4445000" cy="3810000"/>
          </a:xfrm>
          <a:prstGeom prst="roundRect">
            <a:avLst>
              <a:gd name="adj" fmla="val 2667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6" name="card-one-num"/>
          <p:cNvSpPr/>
          <p:nvPr/>
        </p:nvSpPr>
        <p:spPr>
          <a:xfrm>
            <a:off x="1117600" y="3263900"/>
            <a:ext cx="88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E5A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pic>
        <p:nvPicPr>
          <p:cNvPr id="7" name="card-on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7600" y="3937000"/>
            <a:ext cx="533400" cy="533400"/>
          </a:xfrm>
          <a:prstGeom prst="rect">
            <a:avLst/>
          </a:prstGeom>
        </p:spPr>
      </p:pic>
      <p:sp>
        <p:nvSpPr>
          <p:cNvPr id="8" name="card-one-title"/>
          <p:cNvSpPr/>
          <p:nvPr/>
        </p:nvSpPr>
        <p:spPr>
          <a:xfrm>
            <a:off x="1117600" y="4749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and authority</a:t>
            </a:r>
            <a:endParaRPr lang="en-US" sz="2500" dirty="0"/>
          </a:p>
        </p:txBody>
      </p:sp>
      <p:sp>
        <p:nvSpPr>
          <p:cNvPr id="9" name="card-one-copy"/>
          <p:cNvSpPr/>
          <p:nvPr/>
        </p:nvSpPr>
        <p:spPr>
          <a:xfrm>
            <a:off x="1117600" y="5384800"/>
            <a:ext cx="34290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4"/>
              </a:lnSpc>
              <a:buNone/>
            </a:pPr>
            <a:r>
              <a:rPr lang="en-US" altLang="en-US" sz="17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Accountable roles are defined by the project owner.</a:t>
            </a:r>
            <a:endParaRPr lang="en-US" sz="1700" dirty="0"/>
          </a:p>
          <a:p>
            <a:pPr algn="l" indent="0" marL="0">
              <a:lnSpc>
                <a:spcPts val="2244"/>
              </a:lnSpc>
              <a:buNone/>
            </a:pPr>
            <a:r>
              <a:rPr lang="en-US" altLang="en-US" sz="17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Authority remains aligned to site policy and approvals.</a:t>
            </a:r>
            <a:endParaRPr lang="en-US" sz="1700" dirty="0"/>
          </a:p>
        </p:txBody>
      </p:sp>
      <p:sp>
        <p:nvSpPr>
          <p:cNvPr id="10" name="card-two"/>
          <p:cNvSpPr/>
          <p:nvPr/>
        </p:nvSpPr>
        <p:spPr>
          <a:xfrm>
            <a:off x="5905500" y="2921000"/>
            <a:ext cx="4445000" cy="3810000"/>
          </a:xfrm>
          <a:prstGeom prst="roundRect">
            <a:avLst>
              <a:gd name="adj" fmla="val 2667"/>
            </a:avLst>
          </a:prstGeom>
          <a:solidFill>
            <a:srgbClr val="1B3B36"/>
          </a:solidFill>
          <a:ln w="12700">
            <a:solidFill>
              <a:srgbClr val="1B3B36"/>
            </a:solidFill>
            <a:prstDash val="solid"/>
          </a:ln>
        </p:spPr>
      </p:sp>
      <p:sp>
        <p:nvSpPr>
          <p:cNvPr id="11" name="card-two-num"/>
          <p:cNvSpPr/>
          <p:nvPr/>
        </p:nvSpPr>
        <p:spPr>
          <a:xfrm>
            <a:off x="6261100" y="3263900"/>
            <a:ext cx="88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E5A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pic>
        <p:nvPicPr>
          <p:cNvPr id="12" name="card-two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100" y="3937000"/>
            <a:ext cx="533400" cy="533400"/>
          </a:xfrm>
          <a:prstGeom prst="rect">
            <a:avLst/>
          </a:prstGeom>
        </p:spPr>
      </p:pic>
      <p:sp>
        <p:nvSpPr>
          <p:cNvPr id="13" name="card-two-title"/>
          <p:cNvSpPr/>
          <p:nvPr/>
        </p:nvSpPr>
        <p:spPr>
          <a:xfrm>
            <a:off x="6261100" y="4749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Interfaces and status</a:t>
            </a:r>
            <a:endParaRPr lang="en-US" sz="2500" dirty="0"/>
          </a:p>
        </p:txBody>
      </p:sp>
      <p:sp>
        <p:nvSpPr>
          <p:cNvPr id="14" name="card-two-copy"/>
          <p:cNvSpPr/>
          <p:nvPr/>
        </p:nvSpPr>
        <p:spPr>
          <a:xfrm>
            <a:off x="6261100" y="5384800"/>
            <a:ext cx="34290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4"/>
              </a:lnSpc>
              <a:buNone/>
            </a:pPr>
            <a:r>
              <a:rPr lang="en-US" altLang="en-US" sz="17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Radar, acoustic, EO/IR, and C2 use agreed interface definitions.</a:t>
            </a:r>
            <a:endParaRPr lang="en-US" sz="1700" dirty="0"/>
          </a:p>
          <a:p>
            <a:pPr algn="l" indent="0" marL="0">
              <a:lnSpc>
                <a:spcPts val="2244"/>
              </a:lnSpc>
              <a:buNone/>
            </a:pPr>
            <a:r>
              <a:rPr lang="en-US" altLang="en-US" sz="17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Health and status information remains reviewable.</a:t>
            </a:r>
            <a:endParaRPr lang="en-US" sz="1700" dirty="0"/>
          </a:p>
        </p:txBody>
      </p:sp>
      <p:sp>
        <p:nvSpPr>
          <p:cNvPr id="15" name="card-three"/>
          <p:cNvSpPr/>
          <p:nvPr/>
        </p:nvSpPr>
        <p:spPr>
          <a:xfrm>
            <a:off x="11049000" y="2921000"/>
            <a:ext cx="4445000" cy="3810000"/>
          </a:xfrm>
          <a:prstGeom prst="roundRect">
            <a:avLst>
              <a:gd name="adj" fmla="val 2667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16" name="card-three-num"/>
          <p:cNvSpPr/>
          <p:nvPr/>
        </p:nvSpPr>
        <p:spPr>
          <a:xfrm>
            <a:off x="11404600" y="3263900"/>
            <a:ext cx="88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E5A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/>
          </a:p>
        </p:txBody>
      </p:sp>
      <p:pic>
        <p:nvPicPr>
          <p:cNvPr id="17" name="card-thre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4600" y="3937000"/>
            <a:ext cx="533400" cy="533400"/>
          </a:xfrm>
          <a:prstGeom prst="rect">
            <a:avLst/>
          </a:prstGeom>
        </p:spPr>
      </p:pic>
      <p:sp>
        <p:nvSpPr>
          <p:cNvPr id="18" name="card-three-title"/>
          <p:cNvSpPr/>
          <p:nvPr/>
        </p:nvSpPr>
        <p:spPr>
          <a:xfrm>
            <a:off x="11404600" y="4749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 and handoff</a:t>
            </a:r>
            <a:endParaRPr lang="en-US" sz="2500" dirty="0"/>
          </a:p>
        </p:txBody>
      </p:sp>
      <p:sp>
        <p:nvSpPr>
          <p:cNvPr id="19" name="card-three-copy"/>
          <p:cNvSpPr/>
          <p:nvPr/>
        </p:nvSpPr>
        <p:spPr>
          <a:xfrm>
            <a:off x="11404600" y="5384800"/>
            <a:ext cx="34290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4"/>
              </a:lnSpc>
              <a:buNone/>
            </a:pPr>
            <a:r>
              <a:rPr lang="en-US" altLang="en-US" sz="17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Events, reviews, and support records can follow site governance.</a:t>
            </a:r>
            <a:endParaRPr lang="en-US" sz="1700" dirty="0"/>
          </a:p>
          <a:p>
            <a:pPr algn="l" indent="0" marL="0">
              <a:lnSpc>
                <a:spcPts val="2244"/>
              </a:lnSpc>
              <a:buNone/>
            </a:pPr>
            <a:r>
              <a:rPr lang="en-US" altLang="en-US" sz="17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External-system handoff is agreed in writing.</a:t>
            </a:r>
            <a:endParaRPr lang="en-US" sz="1700" dirty="0"/>
          </a:p>
        </p:txBody>
      </p:sp>
      <p:sp>
        <p:nvSpPr>
          <p:cNvPr id="20" name="principle-band"/>
          <p:cNvSpPr/>
          <p:nvPr/>
        </p:nvSpPr>
        <p:spPr>
          <a:xfrm>
            <a:off x="762000" y="7239000"/>
            <a:ext cx="14732000" cy="635000"/>
          </a:xfrm>
          <a:prstGeom prst="roundRect">
            <a:avLst>
              <a:gd name="adj" fmla="val 12000"/>
            </a:avLst>
          </a:prstGeom>
          <a:solidFill>
            <a:srgbClr val="FFF6E4"/>
          </a:solidFill>
          <a:ln w="12700">
            <a:solidFill>
              <a:srgbClr val="E5A62F"/>
            </a:solidFill>
            <a:prstDash val="solid"/>
          </a:ln>
        </p:spPr>
      </p:sp>
      <p:sp>
        <p:nvSpPr>
          <p:cNvPr id="21" name="principle-band-copy"/>
          <p:cNvSpPr/>
          <p:nvPr/>
        </p:nvSpPr>
        <p:spPr>
          <a:xfrm>
            <a:off x="1079500" y="7416800"/>
            <a:ext cx="1409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Permissions, spectrum conditions, electromagnetic compatibility, and written validation remain project prerequisites.</a:t>
            </a:r>
            <a:endParaRPr lang="en-US" sz="1600" dirty="0"/>
          </a:p>
        </p:txBody>
      </p:sp>
      <p:sp>
        <p:nvSpPr>
          <p:cNvPr id="22" name="footer-line"/>
          <p:cNvSpPr/>
          <p:nvPr/>
        </p:nvSpPr>
        <p:spPr>
          <a:xfrm>
            <a:off x="762000" y="8255000"/>
            <a:ext cx="14732000" cy="9144"/>
          </a:xfrm>
          <a:prstGeom prst="line">
            <a:avLst/>
          </a:prstGeom>
          <a:ln w="12700">
            <a:solidFill>
              <a:srgbClr val="D1D9D9"/>
            </a:solidFill>
            <a:prstDash val="solid"/>
          </a:ln>
        </p:spPr>
      </p:sp>
      <p:sp>
        <p:nvSpPr>
          <p:cNvPr id="23" name="footer-brand"/>
          <p:cNvSpPr/>
          <p:nvPr/>
        </p:nvSpPr>
        <p:spPr>
          <a:xfrm>
            <a:off x="762000" y="85090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</a:t>
            </a:r>
            <a:endParaRPr lang="en-US" sz="1300" dirty="0"/>
          </a:p>
        </p:txBody>
      </p:sp>
      <p:sp>
        <p:nvSpPr>
          <p:cNvPr id="24" name="footer-page"/>
          <p:cNvSpPr/>
          <p:nvPr/>
        </p:nvSpPr>
        <p:spPr>
          <a:xfrm>
            <a:off x="13716000" y="8509000"/>
            <a:ext cx="177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/ 07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/>
          <p:cNvSpPr/>
          <p:nvPr/>
        </p:nvSpPr>
        <p:spPr>
          <a:xfrm>
            <a:off x="762000" y="990600"/>
            <a:ext cx="1041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4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form factor through the site plan</a:t>
            </a:r>
            <a:endParaRPr lang="en-US" sz="3400" dirty="0"/>
          </a:p>
        </p:txBody>
      </p:sp>
      <p:sp>
        <p:nvSpPr>
          <p:cNvPr id="3" name="title-rule"/>
          <p:cNvSpPr/>
          <p:nvPr/>
        </p:nvSpPr>
        <p:spPr>
          <a:xfrm>
            <a:off x="762000" y="1778000"/>
            <a:ext cx="1270000" cy="50800"/>
          </a:xfrm>
          <a:prstGeom prst="rect">
            <a:avLst/>
          </a:prstGeom>
          <a:solidFill>
            <a:srgbClr val="E5A62F"/>
          </a:solidFill>
          <a:ln/>
        </p:spPr>
      </p:sp>
      <p:sp>
        <p:nvSpPr>
          <p:cNvPr id="4" name="slide-subtitle"/>
          <p:cNvSpPr/>
          <p:nvPr/>
        </p:nvSpPr>
        <p:spPr>
          <a:xfrm>
            <a:off x="762000" y="2133600"/>
            <a:ext cx="12319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Public discussion fields focus on placement, footprint, interfaces, health monitoring, and lifecycle support.</a:t>
            </a:r>
            <a:endParaRPr lang="en-US" sz="1800" dirty="0"/>
          </a:p>
        </p:txBody>
      </p:sp>
      <p:graphicFrame>
        <p:nvGraphicFramePr>
          <p:cNvPr id="6" name="selection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857500"/>
          <a:ext cx="14732000" cy="3238500"/>
        </p:xfrm>
        <a:graphic>
          <a:graphicData uri="http://schemas.openxmlformats.org/drawingml/2006/table">
            <a:tbl>
              <a:tblPr/>
              <a:tblGrid>
                <a:gridCol w="3273778"/>
                <a:gridCol w="3273778"/>
                <a:gridCol w="3273778"/>
                <a:gridCol w="4910667"/>
              </a:tblGrid>
              <a:tr h="558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Public discussion field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B3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Handheld / portable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B3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Backpack / mobile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B3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Fixed-station node centre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B3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b="1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Form factor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Compact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Mobile coordination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Fixed infrastructure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3B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b="1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Placement discussion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Authorised temporary sites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Approved perimeter routes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Reviewed external boundary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b="1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Sensor / C2 integration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Project interface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Project interface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Project interface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b="1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Health and records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Status and event records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Status and event records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Status and event records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099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b="1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Lifecycle discussion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Technical support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Maintenance plan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altLang="en-US" sz="1600" dirty="0">
                          <a:solidFill>
                            <a:srgbClr val="2C3539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Site support reference</a:t>
                      </a:r>
                      <a:endParaRPr lang="en-US" sz="16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65100" marR="165100" marT="114300" marB="114300" anchor="ctr">
                    <a:lnL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6"/>
                    </a:solidFill>
                  </a:tcPr>
                </a:tc>
              </a:tr>
            </a:tbl>
          </a:graphicData>
        </a:graphic>
      </p:graphicFrame>
      <p:sp>
        <p:nvSpPr>
          <p:cNvPr id="5" name="tip-one"/>
          <p:cNvSpPr/>
          <p:nvPr/>
        </p:nvSpPr>
        <p:spPr>
          <a:xfrm>
            <a:off x="762000" y="6540500"/>
            <a:ext cx="4572000" cy="1206500"/>
          </a:xfrm>
          <a:prstGeom prst="roundRect">
            <a:avLst>
              <a:gd name="adj" fmla="val 7368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7" name="tip-one-copy"/>
          <p:cNvSpPr/>
          <p:nvPr/>
        </p:nvSpPr>
        <p:spPr>
          <a:xfrm>
            <a:off x="1066800" y="6832600"/>
            <a:ext cx="393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700" b="1" dirty="0">
                <a:solidFill>
                  <a:srgbClr val="1B3B3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/ Site plan</a:t>
            </a:r>
            <a:endParaRPr lang="en-US" sz="1700" dirty="0"/>
          </a:p>
          <a:p>
            <a:pPr algn="l" indent="0" marL="0">
              <a:buNone/>
            </a:pPr>
            <a:r>
              <a:rPr lang="en-US" altLang="en-US" sz="17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Confirm physical placement with the owner.</a:t>
            </a:r>
            <a:endParaRPr lang="en-US" sz="1700" dirty="0"/>
          </a:p>
        </p:txBody>
      </p:sp>
      <p:sp>
        <p:nvSpPr>
          <p:cNvPr id="8" name="tip-two"/>
          <p:cNvSpPr/>
          <p:nvPr/>
        </p:nvSpPr>
        <p:spPr>
          <a:xfrm>
            <a:off x="5842000" y="6540500"/>
            <a:ext cx="4572000" cy="1206500"/>
          </a:xfrm>
          <a:prstGeom prst="roundRect">
            <a:avLst>
              <a:gd name="adj" fmla="val 7368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9" name="tip-two-copy"/>
          <p:cNvSpPr/>
          <p:nvPr/>
        </p:nvSpPr>
        <p:spPr>
          <a:xfrm>
            <a:off x="6146800" y="6832600"/>
            <a:ext cx="393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700" b="1" dirty="0">
                <a:solidFill>
                  <a:srgbClr val="1B3B3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/ Interface plan</a:t>
            </a:r>
            <a:endParaRPr lang="en-US" sz="1700" dirty="0"/>
          </a:p>
          <a:p>
            <a:pPr algn="l" indent="0" marL="0">
              <a:buNone/>
            </a:pPr>
            <a:r>
              <a:rPr lang="en-US" altLang="en-US" sz="17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Define data, roles, and integration acceptance.</a:t>
            </a:r>
            <a:endParaRPr lang="en-US" sz="1700" dirty="0"/>
          </a:p>
        </p:txBody>
      </p:sp>
      <p:sp>
        <p:nvSpPr>
          <p:cNvPr id="10" name="tip-three"/>
          <p:cNvSpPr/>
          <p:nvPr/>
        </p:nvSpPr>
        <p:spPr>
          <a:xfrm>
            <a:off x="10922000" y="6540500"/>
            <a:ext cx="4572000" cy="1206500"/>
          </a:xfrm>
          <a:prstGeom prst="roundRect">
            <a:avLst>
              <a:gd name="adj" fmla="val 7368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11" name="tip-three-copy"/>
          <p:cNvSpPr/>
          <p:nvPr/>
        </p:nvSpPr>
        <p:spPr>
          <a:xfrm>
            <a:off x="11226800" y="6832600"/>
            <a:ext cx="393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700" b="1" dirty="0">
                <a:solidFill>
                  <a:srgbClr val="1B3B3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/ Support plan</a:t>
            </a:r>
            <a:endParaRPr lang="en-US" sz="1700" dirty="0"/>
          </a:p>
          <a:p>
            <a:pPr algn="l" indent="0" marL="0">
              <a:buNone/>
            </a:pPr>
            <a:r>
              <a:rPr lang="en-US" altLang="en-US" sz="17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Document lifecycle and maintenance assumptions.</a:t>
            </a:r>
            <a:endParaRPr lang="en-US" sz="1700" dirty="0"/>
          </a:p>
        </p:txBody>
      </p:sp>
      <p:sp>
        <p:nvSpPr>
          <p:cNvPr id="12" name="footer-line"/>
          <p:cNvSpPr/>
          <p:nvPr/>
        </p:nvSpPr>
        <p:spPr>
          <a:xfrm>
            <a:off x="762000" y="8255000"/>
            <a:ext cx="14732000" cy="9144"/>
          </a:xfrm>
          <a:prstGeom prst="line">
            <a:avLst/>
          </a:prstGeom>
          <a:ln w="12700">
            <a:solidFill>
              <a:srgbClr val="D1D9D9"/>
            </a:solidFill>
            <a:prstDash val="solid"/>
          </a:ln>
        </p:spPr>
      </p:sp>
      <p:sp>
        <p:nvSpPr>
          <p:cNvPr id="13" name="footer-brand"/>
          <p:cNvSpPr/>
          <p:nvPr/>
        </p:nvSpPr>
        <p:spPr>
          <a:xfrm>
            <a:off x="762000" y="85090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</a:t>
            </a:r>
            <a:endParaRPr lang="en-US" sz="1300" dirty="0"/>
          </a:p>
        </p:txBody>
      </p:sp>
      <p:sp>
        <p:nvSpPr>
          <p:cNvPr id="14" name="footer-page"/>
          <p:cNvSpPr/>
          <p:nvPr/>
        </p:nvSpPr>
        <p:spPr>
          <a:xfrm>
            <a:off x="13716000" y="8509000"/>
            <a:ext cx="177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/ 07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title"/>
          <p:cNvSpPr/>
          <p:nvPr/>
        </p:nvSpPr>
        <p:spPr>
          <a:xfrm>
            <a:off x="762000" y="990600"/>
            <a:ext cx="9652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4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 reference architecture into a documented project</a:t>
            </a:r>
            <a:endParaRPr lang="en-US" sz="3400" dirty="0"/>
          </a:p>
        </p:txBody>
      </p:sp>
      <p:sp>
        <p:nvSpPr>
          <p:cNvPr id="3" name="title-rule"/>
          <p:cNvSpPr/>
          <p:nvPr/>
        </p:nvSpPr>
        <p:spPr>
          <a:xfrm>
            <a:off x="762000" y="1778000"/>
            <a:ext cx="1270000" cy="50800"/>
          </a:xfrm>
          <a:prstGeom prst="rect">
            <a:avLst/>
          </a:prstGeom>
          <a:solidFill>
            <a:srgbClr val="E5A62F"/>
          </a:solidFill>
          <a:ln/>
        </p:spPr>
      </p:sp>
      <p:sp>
        <p:nvSpPr>
          <p:cNvPr id="4" name="slide-subtitle"/>
          <p:cNvSpPr/>
          <p:nvPr/>
        </p:nvSpPr>
        <p:spPr>
          <a:xfrm>
            <a:off x="762000" y="2133600"/>
            <a:ext cx="1155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 staged path helps teams align site conditions, interfaces, approvals, and acceptance evidence.</a:t>
            </a:r>
            <a:endParaRPr lang="en-US" sz="1800" dirty="0"/>
          </a:p>
        </p:txBody>
      </p:sp>
      <p:sp>
        <p:nvSpPr>
          <p:cNvPr id="5" name="timeline"/>
          <p:cNvSpPr/>
          <p:nvPr/>
        </p:nvSpPr>
        <p:spPr>
          <a:xfrm>
            <a:off x="2349500" y="4635500"/>
            <a:ext cx="11557000" cy="9144"/>
          </a:xfrm>
          <a:prstGeom prst="line">
            <a:avLst/>
          </a:prstGeom>
          <a:ln w="38100">
            <a:solidFill>
              <a:srgbClr val="D1D9D9"/>
            </a:solidFill>
            <a:prstDash val="solid"/>
          </a:ln>
        </p:spPr>
      </p:sp>
      <p:sp>
        <p:nvSpPr>
          <p:cNvPr id="6" name="phase-one"/>
          <p:cNvSpPr/>
          <p:nvPr/>
        </p:nvSpPr>
        <p:spPr>
          <a:xfrm>
            <a:off x="762000" y="3302000"/>
            <a:ext cx="3175000" cy="266700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7" name="phase-one-badge"/>
          <p:cNvSpPr/>
          <p:nvPr/>
        </p:nvSpPr>
        <p:spPr>
          <a:xfrm>
            <a:off x="1905000" y="2984500"/>
            <a:ext cx="889000" cy="889000"/>
          </a:xfrm>
          <a:prstGeom prst="ellipse">
            <a:avLst/>
          </a:prstGeom>
          <a:solidFill>
            <a:srgbClr val="E5A62F"/>
          </a:solidFill>
          <a:ln/>
        </p:spPr>
      </p:sp>
      <p:sp>
        <p:nvSpPr>
          <p:cNvPr id="8" name="phase-one-num"/>
          <p:cNvSpPr/>
          <p:nvPr/>
        </p:nvSpPr>
        <p:spPr>
          <a:xfrm>
            <a:off x="1905000" y="3187700"/>
            <a:ext cx="889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5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500" dirty="0"/>
          </a:p>
        </p:txBody>
      </p:sp>
      <p:sp>
        <p:nvSpPr>
          <p:cNvPr id="9" name="phase-one-title"/>
          <p:cNvSpPr/>
          <p:nvPr/>
        </p:nvSpPr>
        <p:spPr>
          <a:xfrm>
            <a:off x="1066800" y="4127500"/>
            <a:ext cx="254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2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review</a:t>
            </a:r>
            <a:endParaRPr lang="en-US" sz="2200" dirty="0"/>
          </a:p>
        </p:txBody>
      </p:sp>
      <p:sp>
        <p:nvSpPr>
          <p:cNvPr id="10" name="phase-one-copy"/>
          <p:cNvSpPr/>
          <p:nvPr/>
        </p:nvSpPr>
        <p:spPr>
          <a:xfrm>
            <a:off x="1066800" y="4699000"/>
            <a:ext cx="2540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Protected-site context, stakeholders, and safe boundary assumptions.</a:t>
            </a:r>
            <a:endParaRPr lang="en-US" sz="1600" dirty="0"/>
          </a:p>
        </p:txBody>
      </p:sp>
      <p:sp>
        <p:nvSpPr>
          <p:cNvPr id="11" name="phase-two"/>
          <p:cNvSpPr/>
          <p:nvPr/>
        </p:nvSpPr>
        <p:spPr>
          <a:xfrm>
            <a:off x="4635500" y="3302000"/>
            <a:ext cx="3175000" cy="2667000"/>
          </a:xfrm>
          <a:prstGeom prst="roundRect">
            <a:avLst>
              <a:gd name="adj" fmla="val 3810"/>
            </a:avLst>
          </a:prstGeom>
          <a:solidFill>
            <a:srgbClr val="1B3B36"/>
          </a:solidFill>
          <a:ln w="12700">
            <a:solidFill>
              <a:srgbClr val="1B3B36"/>
            </a:solidFill>
            <a:prstDash val="solid"/>
          </a:ln>
        </p:spPr>
      </p:sp>
      <p:sp>
        <p:nvSpPr>
          <p:cNvPr id="12" name="phase-two-badge"/>
          <p:cNvSpPr/>
          <p:nvPr/>
        </p:nvSpPr>
        <p:spPr>
          <a:xfrm>
            <a:off x="5778500" y="2984500"/>
            <a:ext cx="889000" cy="889000"/>
          </a:xfrm>
          <a:prstGeom prst="ellipse">
            <a:avLst/>
          </a:prstGeom>
          <a:solidFill>
            <a:srgbClr val="E5A62F"/>
          </a:solidFill>
          <a:ln/>
        </p:spPr>
      </p:sp>
      <p:sp>
        <p:nvSpPr>
          <p:cNvPr id="13" name="phase-two-num"/>
          <p:cNvSpPr/>
          <p:nvPr/>
        </p:nvSpPr>
        <p:spPr>
          <a:xfrm>
            <a:off x="5778500" y="3187700"/>
            <a:ext cx="889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5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500" dirty="0"/>
          </a:p>
        </p:txBody>
      </p:sp>
      <p:sp>
        <p:nvSpPr>
          <p:cNvPr id="14" name="phase-two-title"/>
          <p:cNvSpPr/>
          <p:nvPr/>
        </p:nvSpPr>
        <p:spPr>
          <a:xfrm>
            <a:off x="4940300" y="4127500"/>
            <a:ext cx="254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2200" dirty="0"/>
          </a:p>
        </p:txBody>
      </p:sp>
      <p:sp>
        <p:nvSpPr>
          <p:cNvPr id="15" name="phase-two-copy"/>
          <p:cNvSpPr/>
          <p:nvPr/>
        </p:nvSpPr>
        <p:spPr>
          <a:xfrm>
            <a:off x="4940300" y="4699000"/>
            <a:ext cx="2540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Interface, aviation, communications, and EMC review.</a:t>
            </a:r>
            <a:endParaRPr lang="en-US" sz="1600" dirty="0"/>
          </a:p>
        </p:txBody>
      </p:sp>
      <p:sp>
        <p:nvSpPr>
          <p:cNvPr id="16" name="phase-three"/>
          <p:cNvSpPr/>
          <p:nvPr/>
        </p:nvSpPr>
        <p:spPr>
          <a:xfrm>
            <a:off x="8509000" y="3302000"/>
            <a:ext cx="3175000" cy="266700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17" name="phase-three-badge"/>
          <p:cNvSpPr/>
          <p:nvPr/>
        </p:nvSpPr>
        <p:spPr>
          <a:xfrm>
            <a:off x="9652000" y="2984500"/>
            <a:ext cx="889000" cy="889000"/>
          </a:xfrm>
          <a:prstGeom prst="ellipse">
            <a:avLst/>
          </a:prstGeom>
          <a:solidFill>
            <a:srgbClr val="E5A62F"/>
          </a:solidFill>
          <a:ln/>
        </p:spPr>
      </p:sp>
      <p:sp>
        <p:nvSpPr>
          <p:cNvPr id="18" name="phase-three-num"/>
          <p:cNvSpPr/>
          <p:nvPr/>
        </p:nvSpPr>
        <p:spPr>
          <a:xfrm>
            <a:off x="9652000" y="3187700"/>
            <a:ext cx="889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5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500" dirty="0"/>
          </a:p>
        </p:txBody>
      </p:sp>
      <p:sp>
        <p:nvSpPr>
          <p:cNvPr id="19" name="phase-three-title"/>
          <p:cNvSpPr/>
          <p:nvPr/>
        </p:nvSpPr>
        <p:spPr>
          <a:xfrm>
            <a:off x="8813800" y="4127500"/>
            <a:ext cx="254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200" dirty="0">
                <a:solidFill>
                  <a:srgbClr val="1B3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Authorised integration</a:t>
            </a:r>
            <a:endParaRPr lang="en-US" sz="2200" dirty="0"/>
          </a:p>
        </p:txBody>
      </p:sp>
      <p:sp>
        <p:nvSpPr>
          <p:cNvPr id="20" name="phase-three-copy"/>
          <p:cNvSpPr/>
          <p:nvPr/>
        </p:nvSpPr>
        <p:spPr>
          <a:xfrm>
            <a:off x="8813800" y="4699000"/>
            <a:ext cx="2540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Written interfaces, accountable roles, and acceptance criteria.</a:t>
            </a:r>
            <a:endParaRPr lang="en-US" sz="1600" dirty="0"/>
          </a:p>
        </p:txBody>
      </p:sp>
      <p:sp>
        <p:nvSpPr>
          <p:cNvPr id="21" name="phase-four"/>
          <p:cNvSpPr/>
          <p:nvPr/>
        </p:nvSpPr>
        <p:spPr>
          <a:xfrm>
            <a:off x="12382500" y="3302000"/>
            <a:ext cx="3175000" cy="2667000"/>
          </a:xfrm>
          <a:prstGeom prst="roundRect">
            <a:avLst>
              <a:gd name="adj" fmla="val 3810"/>
            </a:avLst>
          </a:prstGeom>
          <a:solidFill>
            <a:srgbClr val="FFF6E4"/>
          </a:solidFill>
          <a:ln w="12700">
            <a:solidFill>
              <a:srgbClr val="E5A62F"/>
            </a:solidFill>
            <a:prstDash val="solid"/>
          </a:ln>
        </p:spPr>
      </p:sp>
      <p:sp>
        <p:nvSpPr>
          <p:cNvPr id="22" name="phase-four-badge"/>
          <p:cNvSpPr/>
          <p:nvPr/>
        </p:nvSpPr>
        <p:spPr>
          <a:xfrm>
            <a:off x="13525500" y="2984500"/>
            <a:ext cx="889000" cy="889000"/>
          </a:xfrm>
          <a:prstGeom prst="ellipse">
            <a:avLst/>
          </a:prstGeom>
          <a:solidFill>
            <a:srgbClr val="E5A62F"/>
          </a:solidFill>
          <a:ln/>
        </p:spPr>
      </p:sp>
      <p:sp>
        <p:nvSpPr>
          <p:cNvPr id="23" name="phase-four-num"/>
          <p:cNvSpPr/>
          <p:nvPr/>
        </p:nvSpPr>
        <p:spPr>
          <a:xfrm>
            <a:off x="13525500" y="3187700"/>
            <a:ext cx="889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5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500" dirty="0"/>
          </a:p>
        </p:txBody>
      </p:sp>
      <p:sp>
        <p:nvSpPr>
          <p:cNvPr id="24" name="phase-four-title"/>
          <p:cNvSpPr/>
          <p:nvPr/>
        </p:nvSpPr>
        <p:spPr>
          <a:xfrm>
            <a:off x="12687300" y="4127500"/>
            <a:ext cx="254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200" dirty="0">
                <a:solidFill>
                  <a:srgbClr val="2C35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validation</a:t>
            </a:r>
            <a:endParaRPr lang="en-US" sz="2200" dirty="0"/>
          </a:p>
        </p:txBody>
      </p:sp>
      <p:sp>
        <p:nvSpPr>
          <p:cNvPr id="25" name="phase-four-copy"/>
          <p:cNvSpPr/>
          <p:nvPr/>
        </p:nvSpPr>
        <p:spPr>
          <a:xfrm>
            <a:off x="12687300" y="4699000"/>
            <a:ext cx="2540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Validation record, event-log governance, and lifecycle support.</a:t>
            </a:r>
            <a:endParaRPr lang="en-US" sz="1600" dirty="0"/>
          </a:p>
        </p:txBody>
      </p:sp>
      <p:sp>
        <p:nvSpPr>
          <p:cNvPr id="26" name="note-band"/>
          <p:cNvSpPr/>
          <p:nvPr/>
        </p:nvSpPr>
        <p:spPr>
          <a:xfrm>
            <a:off x="762000" y="6858000"/>
            <a:ext cx="14732000" cy="660400"/>
          </a:xfrm>
          <a:prstGeom prst="roundRect">
            <a:avLst>
              <a:gd name="adj" fmla="val 11538"/>
            </a:avLst>
          </a:prstGeom>
          <a:solidFill>
            <a:srgbClr val="F4F6F6"/>
          </a:solidFill>
          <a:ln w="12700">
            <a:solidFill>
              <a:srgbClr val="D1D9D9"/>
            </a:solidFill>
            <a:prstDash val="solid"/>
          </a:ln>
        </p:spPr>
      </p:sp>
      <p:sp>
        <p:nvSpPr>
          <p:cNvPr id="27" name="note-copy"/>
          <p:cNvSpPr/>
          <p:nvPr/>
        </p:nvSpPr>
        <p:spPr>
          <a:xfrm>
            <a:off x="1079500" y="7061200"/>
            <a:ext cx="1409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2C353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Final configuration, legal applicability, supply scope, and performance remain subject to written project confirmation.</a:t>
            </a:r>
            <a:endParaRPr lang="en-US" sz="1600" dirty="0"/>
          </a:p>
        </p:txBody>
      </p:sp>
      <p:sp>
        <p:nvSpPr>
          <p:cNvPr id="28" name="footer-line"/>
          <p:cNvSpPr/>
          <p:nvPr/>
        </p:nvSpPr>
        <p:spPr>
          <a:xfrm>
            <a:off x="762000" y="8255000"/>
            <a:ext cx="14732000" cy="9144"/>
          </a:xfrm>
          <a:prstGeom prst="line">
            <a:avLst/>
          </a:prstGeom>
          <a:ln w="12700">
            <a:solidFill>
              <a:srgbClr val="D1D9D9"/>
            </a:solidFill>
            <a:prstDash val="solid"/>
          </a:ln>
        </p:spPr>
      </p:sp>
      <p:sp>
        <p:nvSpPr>
          <p:cNvPr id="29" name="footer-brand"/>
          <p:cNvSpPr/>
          <p:nvPr/>
        </p:nvSpPr>
        <p:spPr>
          <a:xfrm>
            <a:off x="762000" y="85090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</a:t>
            </a:r>
            <a:endParaRPr lang="en-US" sz="1300" dirty="0"/>
          </a:p>
        </p:txBody>
      </p:sp>
      <p:sp>
        <p:nvSpPr>
          <p:cNvPr id="30" name="footer-page"/>
          <p:cNvSpPr/>
          <p:nvPr/>
        </p:nvSpPr>
        <p:spPr>
          <a:xfrm>
            <a:off x="13716000" y="8509000"/>
            <a:ext cx="177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300" dirty="0">
                <a:solidFill>
                  <a:srgbClr val="6B7A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/ 07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B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left"/>
          <p:cNvSpPr/>
          <p:nvPr/>
        </p:nvSpPr>
        <p:spPr>
          <a:xfrm>
            <a:off x="2286000" y="1016000"/>
            <a:ext cx="9144" cy="6731000"/>
          </a:xfrm>
          <a:prstGeom prst="line">
            <a:avLst/>
          </a:prstGeom>
          <a:ln w="12700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3" name="grid-right"/>
          <p:cNvSpPr/>
          <p:nvPr/>
        </p:nvSpPr>
        <p:spPr>
          <a:xfrm>
            <a:off x="13970000" y="1016000"/>
            <a:ext cx="9144" cy="6731000"/>
          </a:xfrm>
          <a:prstGeom prst="line">
            <a:avLst/>
          </a:prstGeom>
          <a:ln w="12700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4" name="accent-line"/>
          <p:cNvSpPr/>
          <p:nvPr/>
        </p:nvSpPr>
        <p:spPr>
          <a:xfrm>
            <a:off x="7112000" y="1676400"/>
            <a:ext cx="2032000" cy="63500"/>
          </a:xfrm>
          <a:prstGeom prst="rect">
            <a:avLst/>
          </a:prstGeom>
          <a:solidFill>
            <a:srgbClr val="E5A62F"/>
          </a:solidFill>
          <a:ln/>
        </p:spPr>
      </p:sp>
      <p:sp>
        <p:nvSpPr>
          <p:cNvPr id="5" name="eyebrow"/>
          <p:cNvSpPr/>
          <p:nvPr/>
        </p:nvSpPr>
        <p:spPr>
          <a:xfrm>
            <a:off x="3556000" y="1168400"/>
            <a:ext cx="914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4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 / PUBLIC PROJECT REFERENCE</a:t>
            </a:r>
            <a:endParaRPr lang="en-US" sz="1400" dirty="0"/>
          </a:p>
        </p:txBody>
      </p:sp>
      <p:sp>
        <p:nvSpPr>
          <p:cNvPr id="6" name="slide-title"/>
          <p:cNvSpPr/>
          <p:nvPr/>
        </p:nvSpPr>
        <p:spPr>
          <a:xfrm>
            <a:off x="2667000" y="2209800"/>
            <a:ext cx="10922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4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a technical-solution</a:t>
            </a:r>
            <a:endParaRPr lang="en-US" sz="4800" dirty="0"/>
          </a:p>
          <a:p>
            <a:pPr algn="ctr" indent="0" marL="0">
              <a:buNone/>
            </a:pPr>
            <a:r>
              <a:rPr lang="en-US" altLang="en-US" sz="4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7" name="slide-subtitle"/>
          <p:cNvSpPr/>
          <p:nvPr/>
        </p:nvSpPr>
        <p:spPr>
          <a:xfrm>
            <a:off x="3175000" y="3911600"/>
            <a:ext cx="9906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Share the protected-site type, existing sensors, integration objectives, and relevant approval path.</a:t>
            </a:r>
            <a:endParaRPr lang="en-US" sz="2000" dirty="0"/>
          </a:p>
        </p:txBody>
      </p:sp>
      <p:sp>
        <p:nvSpPr>
          <p:cNvPr id="8" name="email-card"/>
          <p:cNvSpPr/>
          <p:nvPr/>
        </p:nvSpPr>
        <p:spPr>
          <a:xfrm>
            <a:off x="3619500" y="5003800"/>
            <a:ext cx="4191000" cy="1244600"/>
          </a:xfrm>
          <a:prstGeom prst="roundRect">
            <a:avLst>
              <a:gd name="adj" fmla="val 8163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27000"/>
              </a:srgbClr>
            </a:solidFill>
            <a:prstDash val="solid"/>
          </a:ln>
        </p:spPr>
      </p:sp>
      <p:pic>
        <p:nvPicPr>
          <p:cNvPr id="9" name="email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0500" y="5384800"/>
            <a:ext cx="381000" cy="381000"/>
          </a:xfrm>
          <a:prstGeom prst="rect">
            <a:avLst/>
          </a:prstGeom>
        </p:spPr>
      </p:pic>
      <p:sp>
        <p:nvSpPr>
          <p:cNvPr id="10" name="email-label"/>
          <p:cNvSpPr/>
          <p:nvPr/>
        </p:nvSpPr>
        <p:spPr>
          <a:xfrm>
            <a:off x="4635500" y="5207000"/>
            <a:ext cx="266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TECHNICAL ENQUIRIES</a:t>
            </a:r>
            <a:endParaRPr lang="en-US" sz="1400" dirty="0"/>
          </a:p>
        </p:txBody>
      </p:sp>
      <p:sp>
        <p:nvSpPr>
          <p:cNvPr id="11" name="email-value"/>
          <p:cNvSpPr/>
          <p:nvPr/>
        </p:nvSpPr>
        <p:spPr>
          <a:xfrm>
            <a:off x="4635500" y="5638800"/>
            <a:ext cx="2667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info@newark-security.com</a:t>
            </a:r>
            <a:endParaRPr lang="en-US" sz="1800" dirty="0"/>
          </a:p>
        </p:txBody>
      </p:sp>
      <p:sp>
        <p:nvSpPr>
          <p:cNvPr id="12" name="phone-card"/>
          <p:cNvSpPr/>
          <p:nvPr/>
        </p:nvSpPr>
        <p:spPr>
          <a:xfrm>
            <a:off x="8445500" y="5003800"/>
            <a:ext cx="4191000" cy="1244600"/>
          </a:xfrm>
          <a:prstGeom prst="roundRect">
            <a:avLst>
              <a:gd name="adj" fmla="val 8163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27000"/>
              </a:srgbClr>
            </a:solidFill>
            <a:prstDash val="solid"/>
          </a:ln>
        </p:spPr>
      </p:sp>
      <p:pic>
        <p:nvPicPr>
          <p:cNvPr id="13" name="phon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0" y="5384800"/>
            <a:ext cx="381000" cy="381000"/>
          </a:xfrm>
          <a:prstGeom prst="rect">
            <a:avLst/>
          </a:prstGeom>
        </p:spPr>
      </p:pic>
      <p:sp>
        <p:nvSpPr>
          <p:cNvPr id="14" name="phone-label"/>
          <p:cNvSpPr/>
          <p:nvPr/>
        </p:nvSpPr>
        <p:spPr>
          <a:xfrm>
            <a:off x="9461500" y="5207000"/>
            <a:ext cx="266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PROJECT DISCUSSION</a:t>
            </a:r>
            <a:endParaRPr lang="en-US" sz="1400" dirty="0"/>
          </a:p>
        </p:txBody>
      </p:sp>
      <p:sp>
        <p:nvSpPr>
          <p:cNvPr id="15" name="phone-value"/>
          <p:cNvSpPr/>
          <p:nvPr/>
        </p:nvSpPr>
        <p:spPr>
          <a:xfrm>
            <a:off x="9461500" y="5638800"/>
            <a:ext cx="2667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+852 9565 8748</a:t>
            </a:r>
            <a:endParaRPr lang="en-US" sz="1800" dirty="0"/>
          </a:p>
        </p:txBody>
      </p:sp>
      <p:sp>
        <p:nvSpPr>
          <p:cNvPr id="16" name="validation-box"/>
          <p:cNvSpPr/>
          <p:nvPr/>
        </p:nvSpPr>
        <p:spPr>
          <a:xfrm>
            <a:off x="2667000" y="6959600"/>
            <a:ext cx="10922000" cy="660400"/>
          </a:xfrm>
          <a:prstGeom prst="roundRect">
            <a:avLst>
              <a:gd name="adj" fmla="val 11538"/>
            </a:avLst>
          </a:prstGeom>
          <a:ln w="12700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7" name="validation-copy"/>
          <p:cNvSpPr/>
          <p:nvPr/>
        </p:nvSpPr>
        <p:spPr>
          <a:xfrm>
            <a:off x="2984500" y="71501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16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Site permissions, responsible authority, compatibility review, and written validation remain project prerequisites.</a:t>
            </a:r>
            <a:endParaRPr lang="en-US" sz="1600" dirty="0"/>
          </a:p>
        </p:txBody>
      </p:sp>
      <p:sp>
        <p:nvSpPr>
          <p:cNvPr id="18" name="footer-line"/>
          <p:cNvSpPr/>
          <p:nvPr/>
        </p:nvSpPr>
        <p:spPr>
          <a:xfrm>
            <a:off x="762000" y="8255000"/>
            <a:ext cx="14732000" cy="9144"/>
          </a:xfrm>
          <a:prstGeom prst="line">
            <a:avLst/>
          </a:prstGeom>
          <a:ln w="12700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9" name="footer-brand"/>
          <p:cNvSpPr/>
          <p:nvPr/>
        </p:nvSpPr>
        <p:spPr>
          <a:xfrm>
            <a:off x="762000" y="85090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ARK / AIRSPACE SECURITY</a:t>
            </a:r>
            <a:endParaRPr lang="en-US" sz="1300" dirty="0"/>
          </a:p>
        </p:txBody>
      </p:sp>
      <p:sp>
        <p:nvSpPr>
          <p:cNvPr id="20" name="footer-class"/>
          <p:cNvSpPr/>
          <p:nvPr/>
        </p:nvSpPr>
        <p:spPr>
          <a:xfrm>
            <a:off x="11430000" y="8509000"/>
            <a:ext cx="406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300" dirty="0">
                <a:solidFill>
                  <a:srgbClr val="DDE6E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PUBLIC PROJECT REFERENCE / 07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Airspace C-UAS System Solution | Public Project Reference</dc:title>
  <dc:subject>Airspace C-UAS System Solution | Public Project Reference</dc:subject>
  <dc:creator>Manus</dc:creator>
  <cp:lastModifiedBy>Manus</cp:lastModifiedBy>
  <cp:revision>1</cp:revision>
  <dcterms:created xsi:type="dcterms:W3CDTF">2026-09-14T00:29:47Z</dcterms:created>
  <dcterms:modified xsi:type="dcterms:W3CDTF">2026-09-14T00:29:47Z</dcterms:modified>
</cp:coreProperties>
</file>