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5.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2" r:id="rId4"/>
    <p:sldMasterId id="2147483674" r:id="rId5"/>
    <p:sldMasterId id="2147483676" r:id="rId6"/>
    <p:sldMasterId id="2147483678" r:id="rId7"/>
    <p:sldMasterId id="2147483680" r:id="rId8"/>
    <p:sldMasterId id="2147483682" r:id="rId9"/>
  </p:sldMasterIdLst>
  <p:notesMasterIdLst>
    <p:notesMasterId r:id="rId11"/>
  </p:notesMasterIdLst>
  <p:sldIdLst>
    <p:sldId id="256" r:id="rId10"/>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3" r:id="rId25"/>
    <p:sldId id="270" r:id="rId26"/>
    <p:sldId id="271" r:id="rId27"/>
    <p:sldId id="272" r:id="rId28"/>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18.xml"/><Relationship Id="rId27" Type="http://schemas.openxmlformats.org/officeDocument/2006/relationships/slide" Target="slides/slide17.xml"/><Relationship Id="rId26" Type="http://schemas.openxmlformats.org/officeDocument/2006/relationships/slide" Target="slides/slide16.xml"/><Relationship Id="rId25" Type="http://schemas.openxmlformats.org/officeDocument/2006/relationships/slide" Target="slides/slide15.xml"/><Relationship Id="rId24" Type="http://schemas.openxmlformats.org/officeDocument/2006/relationships/slide" Target="slides/slide14.xml"/><Relationship Id="rId23" Type="http://schemas.openxmlformats.org/officeDocument/2006/relationships/slide" Target="slides/slide13.xml"/><Relationship Id="rId22" Type="http://schemas.openxmlformats.org/officeDocument/2006/relationships/slide" Target="slides/slide12.xml"/><Relationship Id="rId21" Type="http://schemas.openxmlformats.org/officeDocument/2006/relationships/slide" Target="slides/slide11.xml"/><Relationship Id="rId20" Type="http://schemas.openxmlformats.org/officeDocument/2006/relationships/slide" Target="slides/slide10.xml"/><Relationship Id="rId2" Type="http://schemas.openxmlformats.org/officeDocument/2006/relationships/theme" Target="theme/theme1.xml"/><Relationship Id="rId19" Type="http://schemas.openxmlformats.org/officeDocument/2006/relationships/slide" Target="slides/slide9.xml"/><Relationship Id="rId18" Type="http://schemas.openxmlformats.org/officeDocument/2006/relationships/slide" Target="slides/slide8.xml"/><Relationship Id="rId17" Type="http://schemas.openxmlformats.org/officeDocument/2006/relationships/slide" Target="slides/slide7.xml"/><Relationship Id="rId16" Type="http://schemas.openxmlformats.org/officeDocument/2006/relationships/slide" Target="slides/slide6.xml"/><Relationship Id="rId15" Type="http://schemas.openxmlformats.org/officeDocument/2006/relationships/slide" Target="slides/slide5.xml"/><Relationship Id="rId14" Type="http://schemas.openxmlformats.org/officeDocument/2006/relationships/slide" Target="slides/slide4.xml"/><Relationship Id="rId13" Type="http://schemas.openxmlformats.org/officeDocument/2006/relationships/slide" Target="slides/slide3.xml"/><Relationship Id="rId12" Type="http://schemas.openxmlformats.org/officeDocument/2006/relationships/slide" Target="slides/slide2.xml"/><Relationship Id="rId11" Type="http://schemas.openxmlformats.org/officeDocument/2006/relationships/notesMaster" Target="notesMasters/notesMaster1.xml"/><Relationship Id="rId10" Type="http://schemas.openxmlformats.org/officeDocument/2006/relationships/slide" Target="slides/slid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Dear partners, today I would like to introduce our Acoustic Detection Array product. This is a purely passive acoustic detection device with zero RF emission, which does not interfere with any communication signals, making it suitable for critical infrastructure scenarios sensitive to electromagnetic environments. We are now recruiting agents and distributors worldwide.</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This presentation is divided into six parts. First, we will look at the industry status and competitive landscape, then introduce the core technical advantages of the product, followed by array specifications and channel configurations. The fourth part covers two cooperation models, the fifth part addresses frequently asked questions, and finally, we will discuss application scenarios and contact information.</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The global passive acoustic detection market is growing rapidly. New Ark is a major competitor; their 8118F model uses three arrays for 360-degree coverage. Our core advantages are: First, higher channel count (up to 192 channels); Second, more flexible array planning (scalable to 16 arrays in the future); Third, and most importantly, we support module integration, which can be embedded into customers' RF sensors to achieve multi-sensor fusion of acoustics and RF—an ability our competitors lack.</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The global passive acoustic detection market is growing rapidly. New Ark is a major competitor; their 8118F model uses three arrays for 360-degree coverage. Our core advantages are: First, higher channel count (up to 192 channels); Second, more flexible array planning (scalable to 16 arrays in the future); Third, and most importantly, we support module integration, which can be embedded into customers' RF sensors to achieve multi-sensor fusion of acoustics and RF—an ability our competitors lack.</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Our acoustic detection array has five core advantages: zero electromagnetic interference, multi-target localization, all-weather operation, acoustic fingerprint library, and array networking. In terms of key parameters, the detection range for multi-rotor drones is over 500 meters, and for fixed-wing drones over 2 kilometers. Three arrays achieve 360</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omnidirectional coverage, tracking more than 48 targets simultaneously. Channel configurations are optional from 64 to 192 channels, the operating temperature ranges from -30</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C to +65</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C, and it has IP65 industrial-grade protection. These parameters are leading in the industry.</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Our acoustic detection array has five core advantages: zero electromagnetic interference, multi-target localization, all-weather operation, acoustic fingerprint library, and array networking. In terms of key parameters, the detection range for multi-rotor drones is over 500 meters, and for fixed-wing drones over 2 kilometers. Three arrays achieve 360</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omnidirectional coverage, tracking more than 48 targets simultaneously. Channel configurations are optional from 64 to 192 channels, the operating temperature ranges from -30</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C to +65</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C, and it has IP65 industrial-grade protection. These parameters are leading in the industry.</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Our acoustic detection array has five core advantages: zero electromagnetic interference, multi-target localization, all-weather operation, acoustic fingerprint library, and array networking. In terms of key parameters, the detection range for multi-rotor drones is over 500 meters, and for fixed-wing drones over 2 kilometers. Three arrays achieve 360</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omnidirectional coverage, tracking more than 48 targets simultaneously. Channel configurations are optional from 64 to 192 channels, the operating temperature ranges from -30</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C to +65</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a:t>
            </a: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C, and it has IP65 industrial-grade protection. These parameters are leading in the industry.</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In terms of array specifications, we currently offer three off-the-shelf options: Single Array, Dual Arrays, and Triple Arrays. A Single Array covers 120 degrees, while Triple Arrays achieve 360-degree omnidirectional coverage. We plan to introduce 4-Array, 8-Array, and 16-Array configurations in the future to meet ultra-large scenario requirements. Channel configurations are divided into three tiers: Basic Edition (64 channels), Advanced Edition (128 channels), and Flagship Custom Edition (192 channels). The Advanced Edition with 128 channels is our mainstream sales model and offers the best cost-performance ratio. The Flagship Edition supports expansion to more arrays.</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We offer two cooperation models. The first is As-is complete machine delivery, suitable for agents, distributors and system integrators. It is ready to use out of the box, with zero R&amp;D investment and fast market launch. The second is integration into RF sensors, suitable for RF sensor manufacturers and anti-UAV system developers. We provide acoustic detection core modules and algorithm authorization, embedded into customers' existing hardware to achieve multi-sensor fusion of acoustics and RF, resulting in a 1+1&gt;3 effect. This is our core capability that distinguishes us from competitors like New Ark, who only sell complete machines and do not open up module integration.</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This page answers the four most concerned questions of partners. First, regarding APIs and SDKs, the Integrated Machine Mode provides standard network protocol interfaces, and the Integration Mode provides a complete algorithm SDK. Second, the delivery cycle: prototypes are delivered within 15-20 working days, small batches within 30-45 days, and large batches within 60-90 days. Third, pricing: divided into basic, high-end, and flagship versions, with specific quotations negotiated separately based on configuration and quantity. Fourth, exclusive agency: national and regional exclusive agency is supported, with annual procurement commitments and an assessment period, and the contract is renewed upon meeting the standards.</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Our acoustic detection array is suitable for full-scene critical infrastructure low-altitude security, covering six major categories: Energy &amp; Chemical Industry (oilfields, refineries, LNG facilities, mines), Border Security (border posts, checkpoints, counter-terrorism exercises), Prisons, Ports &amp; Water Conservancy (prisons, ports, hydropower stations), National Defense &amp; Military (military bases, ammunition depots, field camps, mobile convoys), Key Government Areas (government compounds, presidential palaces, parliaments, large events), and Civil Aviation Airports. Airports are most sensitive to RF interference; our purely passive acoustic detection with zero RF emission is an aviation-friendly solution, ideal for airport clear zone protection.</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For high-risk energy centers such as refineries, LNG terminals, and petrochemical plants, conventional radar systems cannot be deployed due to explosive atmosphere regulations and electromagnetic interference risks. Our solution combines a passive acoustic detection network with analytic RF C-UAS, achieving 360-degree coverage up to 10km without any active radar emission. The three-layer architecture provides graduated defense: core zone 0-5km with fixed RF stations, mid zone 5-7km with portable jammers, and outer zone 7-10km with backpack units. EO/IR cameras add visual confirmation. Protocol-analytic jamming only targets hostile drone links, ensuring zero collateral interference to plant communications and civilian aviation.</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We provide six core supports to our partners: official brand authorization, channel price protection, technical training and certification, pre-sales solution support, after-sales technical support, and joint marketing promotion. The cooperation process consists of six steps: intent communication, qualification assessment, demo testing, signing and authorization, training and launch, and ongoing support. A first-year assessment period is set, with automatic renewal upon meeting standards. Partners in integration mode also have dedicated technical docking and joint development processes. We aim for long-term win-win cooperation with our partners to jointly explore the global low-altitude security market.</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Thank you for your attention, partners. We offer various cooperation models: complete machine agency, module integration, regional exclusivity, and joint development. Whether you are a security integrator, RF sensor manufacturer, or a distributor with local channel resources, we have a suitable cooperation plan for you. Please contact us via email or official website to apply for sample testing, technical docking, or quotation inquiry. We look forward to working with you to jointly develop the global low-altitude security market. Thank you all.</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Thank you for your attention, partners. We offer various cooperation models: complete machine agency, module integration, regional exclusivity, and joint development. Whether you are a security integrator, RF sensor manufacturer, or a distributor with local channel resources, we have a suitable cooperation plan for you. Please contact us via email or official website to apply for sample testing, technical docking, or quotation inquiry. We look forward to working with you to jointly develop the global low-altitude security market. Thank you all.</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a:lnSpc>
                <a:spcPct val="100000"/>
              </a:lnSpc>
              <a:defRPr sz="1400" b="0" i="0" u="none" strike="noStrike">
                <a:solidFill>
                  <a:srgbClr val="000000">
                    <a:alpha val="100000"/>
                  </a:srgbClr>
                </a:solidFill>
                <a:latin typeface="Arial" panose="020B0604020202020204"/>
              </a:defRPr>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Hello everyone, on this page we detail our business quotation and cooperation plan. We offer flexible cooperation models to meet the needs of different customers.</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First is the Sample Test Kit, priced at $20,550 in total. It includes 3 standard PCBA arrays, 2 optical camera kits, and a permanent software license, allowing you to quickly evaluate our technical capabilities.</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For partners seeking deep cooperation, we provide two options: one is to pay a $300,000 technology license transfer fee to obtain a full set of technical documents for independent production; the other is to directly purchase our core algorithm PCBA modules at a unit price of $1,500 for your complete machine products.</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We believe that transparent pricing and flexible cooperation models will be the solid foundation for our successful cooperation.</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This page presents our complete Analytic RF C-UAS product line with six models ranging from handheld devices at $80,000 to fixed-station AI node centers at $400,000. For high-risk energy centers, we recommend the SV-A6-FSC Fixed Station, which provides 10km 360-degree coverage, can handle 30 or more simultaneous targets, and supports IFF and optional radar/Starlink modules. All models feature full-duplex detection and jamming, self-adaptive frequency and power, forced landing or return capability, and a 3-year warranty. Custom logo and appearance customization is available, and whitelist-enabled selective countermeasure ensures friendly drones are not affected. Volume discounts are available for distributor and system integrator partners.</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This page presents our complete Analytic RF C-UAS product line with six models ranging from handheld devices at $80,000 to fixed-station AI node centers at $400,000. For high-risk energy centers, we recommend the SV-A6-FSC Fixed Station, which provides 10km 360-degree coverage, can handle 30 or more simultaneous targets, and supports IFF and optional radar/Starlink modules. All models feature full-duplex detection and jamming, self-adaptive frequency and power, forced landing or return capability, and a 3-year warranty. Custom logo and appearance customization is available, and whitelist-enabled selective countermeasure ensures friendly drones are not affected. Volume discounts are available for distributor and system integrator partners.</a:t>
            </a:r>
            <a:endParaRPr lang="en-US" sz="1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AutoShape 2"/>
          <p:cNvSpPr/>
          <p:nvPr>
            <p:ph type="body" sz="quarter" idx="6" hasCustomPrompt="1"/>
          </p:nvPr>
        </p:nvSpPr>
        <p:spPr>
          <a:xfrm>
            <a:off x="1143000" y="841772"/>
            <a:ext cx="6858000" cy="1790700"/>
          </a:xfrm>
          <a:prstGeom prst="rect">
            <a:avLst/>
          </a:prstGeom>
          <a:noFill/>
          <a:ln w="12700">
            <a:noFill/>
            <a:prstDash val="solid"/>
          </a:ln>
        </p:spPr>
        <p:txBody>
          <a:bodyPr wrap="square" lIns="68575" tIns="34275" rIns="68575" bIns="34275" anchor="b">
            <a:normAutofit/>
          </a:bodyPr>
          <a:lstStyle>
            <a:lvl1pPr algn="ctr">
              <a:lnSpc>
                <a:spcPct val="92000"/>
              </a:lnSpc>
              <a:defRPr sz="4500" b="1" i="0" u="none" strike="noStrike" spc="0">
                <a:solidFill>
                  <a:srgbClr val="1F2329">
                    <a:alpha val="100000"/>
                  </a:srgbClr>
                </a:solidFill>
                <a:latin typeface="Noto Sans SC" panose="020B0200000000000000" charset="-122"/>
              </a:defRPr>
            </a:lvl1pPr>
          </a:lstStyle>
          <a:p>
            <a:pPr marL="0" indent="0" algn="ctr">
              <a:lnSpc>
                <a:spcPct val="92000"/>
              </a:lnSpc>
            </a:pPr>
            <a:r>
              <a:rPr lang="en-US" sz="4500" b="0" i="0" u="none" strike="noStrike">
                <a:solidFill>
                  <a:srgbClr val="000000"/>
                </a:solidFill>
                <a:latin typeface="Arial" panose="020B0604020202020204"/>
                <a:ea typeface="Arial" panose="020B0604020202020204"/>
                <a:cs typeface="Arial" panose="020B0604020202020204"/>
                <a:sym typeface="Arial" panose="020B0604020202020204"/>
              </a:rPr>
              <a:t>Click to add title</a:t>
            </a:r>
            <a:endParaRPr lang="en-US" sz="45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body" sz="quarter" idx="7" hasCustomPrompt="1"/>
          </p:nvPr>
        </p:nvSpPr>
        <p:spPr>
          <a:xfrm>
            <a:off x="1143000" y="2701528"/>
            <a:ext cx="6858000" cy="1241821"/>
          </a:xfrm>
          <a:prstGeom prst="rect">
            <a:avLst/>
          </a:prstGeom>
          <a:noFill/>
          <a:ln w="12700">
            <a:noFill/>
            <a:prstDash val="solid"/>
          </a:ln>
        </p:spPr>
        <p:txBody>
          <a:bodyPr wrap="square" lIns="68575" tIns="34275" rIns="68575" bIns="34275" anchor="t">
            <a:normAutofit/>
          </a:bodyPr>
          <a:lstStyle>
            <a:lvl1pPr algn="ctr">
              <a:lnSpc>
                <a:spcPct val="92000"/>
              </a:lnSpc>
              <a:defRPr sz="1800" b="1" i="0" u="none" strike="noStrike" spc="0">
                <a:solidFill>
                  <a:srgbClr val="1F2329">
                    <a:alpha val="100000"/>
                  </a:srgbClr>
                </a:solidFill>
                <a:latin typeface="Noto Sans SC" panose="020B0200000000000000" charset="-122"/>
              </a:defRPr>
            </a:lvl1pPr>
          </a:lstStyle>
          <a:p>
            <a:pPr marL="457200" indent="-361950" algn="ctr">
              <a:lnSpc>
                <a:spcPct val="92000"/>
              </a:lnSpc>
              <a:spcBef>
                <a:spcPts val="800"/>
              </a:spcBef>
            </a:pPr>
            <a:r>
              <a:rPr lang="en-US" sz="1800" b="0" i="0" u="none" strike="noStrike">
                <a:solidFill>
                  <a:srgbClr val="000000"/>
                </a:solidFill>
                <a:latin typeface="Arial" panose="020B0604020202020204"/>
                <a:ea typeface="Arial" panose="020B0604020202020204"/>
                <a:cs typeface="Arial" panose="020B0604020202020204"/>
                <a:sym typeface="Arial" panose="020B0604020202020204"/>
              </a:rPr>
              <a:t>Click to add subtitle</a:t>
            </a:r>
            <a:endParaRPr lang="en-US" sz="18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AutoShape 4"/>
          <p:cNvSpPr/>
          <p:nvPr>
            <p:ph type="body" sz="quarter" idx="8"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AutoShape 5"/>
          <p:cNvSpPr/>
          <p:nvPr>
            <p:ph type="body" sz="quarter" idx="9"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AutoShape 6"/>
          <p:cNvSpPr/>
          <p:nvPr>
            <p:ph type="body" sz="quarter" idx="10"/>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OBJECT">
    <p:spTree>
      <p:nvGrpSpPr>
        <p:cNvPr id="1" name=""/>
        <p:cNvGrpSpPr/>
        <p:nvPr/>
      </p:nvGrpSpPr>
      <p:grpSpPr>
        <a:xfrm>
          <a:off x="0" y="0"/>
          <a:ext cx="0" cy="0"/>
          <a:chOff x="0" y="0"/>
          <a:chExt cx="0" cy="0"/>
        </a:xfrm>
      </p:grpSpPr>
      <p:sp>
        <p:nvSpPr>
          <p:cNvPr id="2" name="AutoShape 2"/>
          <p:cNvSpPr/>
          <p:nvPr>
            <p:ph type="body" sz="quarter" idx="11" hasCustomPrompt="1"/>
          </p:nvPr>
        </p:nvSpPr>
        <p:spPr>
          <a:xfrm>
            <a:off x="628650" y="273844"/>
            <a:ext cx="7886700" cy="994172"/>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panose="020B0200000000000000" charset="-122"/>
              </a:defRPr>
            </a:lvl1pPr>
          </a:lstStyle>
          <a:p>
            <a:pPr marL="0" indent="0" algn="l">
              <a:lnSpc>
                <a:spcPct val="92000"/>
              </a:lnSpc>
            </a:pPr>
            <a:r>
              <a:rPr lang="en-US" sz="3300" b="0" i="0" u="none" strike="noStrike">
                <a:solidFill>
                  <a:srgbClr val="000000"/>
                </a:solidFill>
                <a:latin typeface="Arial" panose="020B0604020202020204"/>
                <a:ea typeface="Arial" panose="020B0604020202020204"/>
                <a:cs typeface="Arial" panose="020B0604020202020204"/>
                <a:sym typeface="Arial" panose="020B0604020202020204"/>
              </a:rPr>
              <a:t>Click to add title</a:t>
            </a:r>
            <a:endParaRPr lang="en-US" sz="33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body" sz="quarter" idx="12" hasCustomPrompt="1"/>
          </p:nvPr>
        </p:nvSpPr>
        <p:spPr>
          <a:xfrm>
            <a:off x="628650" y="1369219"/>
            <a:ext cx="7886700" cy="3263504"/>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panose="020B0200000000000000" charset="-122"/>
              </a:defRPr>
            </a:lvl1pPr>
          </a:lstStyle>
          <a:p>
            <a:pPr marL="457200" indent="-317500" algn="l">
              <a:lnSpc>
                <a:spcPct val="92000"/>
              </a:lnSpc>
              <a:spcBef>
                <a:spcPts val="800"/>
              </a:spcBef>
            </a:pPr>
            <a:r>
              <a:rPr lang="en-US" sz="2100" b="0"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21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AutoShape 4"/>
          <p:cNvSpPr/>
          <p:nvPr>
            <p:ph type="body" sz="quarter" idx="13"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AutoShape 5"/>
          <p:cNvSpPr/>
          <p:nvPr>
            <p:ph type="body" sz="quarter" idx="14"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AutoShape 6"/>
          <p:cNvSpPr/>
          <p:nvPr>
            <p:ph type="body" sz="quarter" idx="15"/>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SECTION_HEADER">
    <p:spTree>
      <p:nvGrpSpPr>
        <p:cNvPr id="1" name=""/>
        <p:cNvGrpSpPr/>
        <p:nvPr/>
      </p:nvGrpSpPr>
      <p:grpSpPr>
        <a:xfrm>
          <a:off x="0" y="0"/>
          <a:ext cx="0" cy="0"/>
          <a:chOff x="0" y="0"/>
          <a:chExt cx="0" cy="0"/>
        </a:xfrm>
      </p:grpSpPr>
      <p:sp>
        <p:nvSpPr>
          <p:cNvPr id="2" name="AutoShape 2"/>
          <p:cNvSpPr/>
          <p:nvPr>
            <p:ph type="body" sz="quarter" idx="16" hasCustomPrompt="1"/>
          </p:nvPr>
        </p:nvSpPr>
        <p:spPr>
          <a:xfrm>
            <a:off x="623888" y="1282304"/>
            <a:ext cx="7886700" cy="2139553"/>
          </a:xfrm>
          <a:prstGeom prst="rect">
            <a:avLst/>
          </a:prstGeom>
          <a:noFill/>
          <a:ln w="12700">
            <a:noFill/>
            <a:prstDash val="solid"/>
          </a:ln>
        </p:spPr>
        <p:txBody>
          <a:bodyPr wrap="square" lIns="68575" tIns="34275" rIns="68575" bIns="34275" anchor="b">
            <a:normAutofit/>
          </a:bodyPr>
          <a:lstStyle>
            <a:lvl1pPr algn="l">
              <a:lnSpc>
                <a:spcPct val="92000"/>
              </a:lnSpc>
              <a:defRPr sz="4500" b="1" i="0" u="none" strike="noStrike" spc="0">
                <a:solidFill>
                  <a:srgbClr val="1F2329">
                    <a:alpha val="100000"/>
                  </a:srgbClr>
                </a:solidFill>
                <a:latin typeface="Noto Sans SC" panose="020B0200000000000000" charset="-122"/>
              </a:defRPr>
            </a:lvl1pPr>
          </a:lstStyle>
          <a:p>
            <a:pPr marL="0" indent="0" algn="l">
              <a:lnSpc>
                <a:spcPct val="92000"/>
              </a:lnSpc>
            </a:pPr>
            <a:r>
              <a:rPr lang="en-US" sz="4500" b="0" i="0" u="none" strike="noStrike">
                <a:solidFill>
                  <a:srgbClr val="000000"/>
                </a:solidFill>
                <a:latin typeface="Arial" panose="020B0604020202020204"/>
                <a:ea typeface="Arial" panose="020B0604020202020204"/>
                <a:cs typeface="Arial" panose="020B0604020202020204"/>
                <a:sym typeface="Arial" panose="020B0604020202020204"/>
              </a:rPr>
              <a:t>Click to add title</a:t>
            </a:r>
            <a:endParaRPr lang="en-US" sz="45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body" sz="quarter" idx="17" hasCustomPrompt="1"/>
          </p:nvPr>
        </p:nvSpPr>
        <p:spPr>
          <a:xfrm>
            <a:off x="623888" y="3442097"/>
            <a:ext cx="7886700" cy="1125140"/>
          </a:xfrm>
          <a:prstGeom prst="rect">
            <a:avLst/>
          </a:prstGeom>
          <a:noFill/>
          <a:ln w="12700">
            <a:noFill/>
            <a:prstDash val="solid"/>
          </a:ln>
        </p:spPr>
        <p:txBody>
          <a:bodyPr wrap="square" lIns="68575" tIns="34275" rIns="68575" bIns="34275" anchor="t">
            <a:normAutofit/>
          </a:bodyPr>
          <a:lstStyle>
            <a:lvl1pPr algn="l">
              <a:lnSpc>
                <a:spcPct val="92000"/>
              </a:lnSpc>
              <a:defRPr sz="1800" b="0" i="0" u="none" strike="noStrike" spc="0">
                <a:solidFill>
                  <a:srgbClr val="1F2329">
                    <a:alpha val="100000"/>
                  </a:srgbClr>
                </a:solidFill>
                <a:latin typeface="Noto Sans SC" panose="020B0200000000000000" charset="-122"/>
              </a:defRPr>
            </a:lvl1pPr>
          </a:lstStyle>
          <a:p>
            <a:pPr marL="457200" indent="-228600" algn="l">
              <a:lnSpc>
                <a:spcPct val="92000"/>
              </a:lnSpc>
              <a:spcBef>
                <a:spcPts val="800"/>
              </a:spcBef>
            </a:pPr>
            <a:r>
              <a:rPr lang="en-US" sz="1800" b="0" i="0" u="none" strike="noStrike">
                <a:solidFill>
                  <a:srgbClr val="888888"/>
                </a:solidFill>
                <a:latin typeface="Arial" panose="020B0604020202020204"/>
                <a:ea typeface="Arial" panose="020B0604020202020204"/>
                <a:cs typeface="Arial" panose="020B0604020202020204"/>
                <a:sym typeface="Arial" panose="020B0604020202020204"/>
              </a:rPr>
              <a:t>Click to add text</a:t>
            </a:r>
            <a:endParaRPr lang="en-US" sz="18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AutoShape 4"/>
          <p:cNvSpPr/>
          <p:nvPr>
            <p:ph type="body" sz="quarter" idx="18"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AutoShape 5"/>
          <p:cNvSpPr/>
          <p:nvPr>
            <p:ph type="body" sz="quarter" idx="19"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AutoShape 6"/>
          <p:cNvSpPr/>
          <p:nvPr>
            <p:ph type="body" sz="quarter" idx="20"/>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WO_OBJECTS">
    <p:spTree>
      <p:nvGrpSpPr>
        <p:cNvPr id="1" name=""/>
        <p:cNvGrpSpPr/>
        <p:nvPr/>
      </p:nvGrpSpPr>
      <p:grpSpPr>
        <a:xfrm>
          <a:off x="0" y="0"/>
          <a:ext cx="0" cy="0"/>
          <a:chOff x="0" y="0"/>
          <a:chExt cx="0" cy="0"/>
        </a:xfrm>
      </p:grpSpPr>
      <p:sp>
        <p:nvSpPr>
          <p:cNvPr id="2" name="AutoShape 2"/>
          <p:cNvSpPr/>
          <p:nvPr>
            <p:ph type="body" sz="quarter" idx="21" hasCustomPrompt="1"/>
          </p:nvPr>
        </p:nvSpPr>
        <p:spPr>
          <a:xfrm>
            <a:off x="628650" y="273844"/>
            <a:ext cx="7886700" cy="994172"/>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panose="020B0200000000000000" charset="-122"/>
              </a:defRPr>
            </a:lvl1pPr>
          </a:lstStyle>
          <a:p>
            <a:pPr marL="0" indent="0" algn="l">
              <a:lnSpc>
                <a:spcPct val="92000"/>
              </a:lnSpc>
            </a:pPr>
            <a:r>
              <a:rPr lang="en-US" sz="3300" b="0" i="0" u="none" strike="noStrike">
                <a:solidFill>
                  <a:srgbClr val="000000"/>
                </a:solidFill>
                <a:latin typeface="Arial" panose="020B0604020202020204"/>
                <a:ea typeface="Arial" panose="020B0604020202020204"/>
                <a:cs typeface="Arial" panose="020B0604020202020204"/>
                <a:sym typeface="Arial" panose="020B0604020202020204"/>
              </a:rPr>
              <a:t>Click to add title</a:t>
            </a:r>
            <a:endParaRPr lang="en-US" sz="33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body" sz="quarter" idx="22" hasCustomPrompt="1"/>
          </p:nvPr>
        </p:nvSpPr>
        <p:spPr>
          <a:xfrm>
            <a:off x="628650" y="1369219"/>
            <a:ext cx="3886200" cy="3263504"/>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panose="020B0200000000000000" charset="-122"/>
              </a:defRPr>
            </a:lvl1pPr>
          </a:lstStyle>
          <a:p>
            <a:pPr marL="457200" indent="-317500" algn="l">
              <a:lnSpc>
                <a:spcPct val="92000"/>
              </a:lnSpc>
              <a:spcBef>
                <a:spcPts val="800"/>
              </a:spcBef>
            </a:pPr>
            <a:r>
              <a:rPr lang="en-US" sz="2100" b="0"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21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AutoShape 4"/>
          <p:cNvSpPr/>
          <p:nvPr>
            <p:ph type="body" sz="quarter" idx="23" hasCustomPrompt="1"/>
          </p:nvPr>
        </p:nvSpPr>
        <p:spPr>
          <a:xfrm>
            <a:off x="4629150" y="1369219"/>
            <a:ext cx="3886200" cy="3263504"/>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panose="020B0200000000000000" charset="-122"/>
              </a:defRPr>
            </a:lvl1pPr>
          </a:lstStyle>
          <a:p>
            <a:pPr marL="457200" indent="-317500" algn="l">
              <a:lnSpc>
                <a:spcPct val="92000"/>
              </a:lnSpc>
              <a:spcBef>
                <a:spcPts val="800"/>
              </a:spcBef>
            </a:pPr>
            <a:r>
              <a:rPr lang="en-US" sz="2100" b="0"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21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AutoShape 5"/>
          <p:cNvSpPr/>
          <p:nvPr>
            <p:ph type="body" sz="quarter" idx="24"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AutoShape 6"/>
          <p:cNvSpPr/>
          <p:nvPr>
            <p:ph type="body" sz="quarter" idx="25"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AutoShape 7"/>
          <p:cNvSpPr/>
          <p:nvPr>
            <p:ph type="body" sz="quarter" idx="26"/>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WO_OBJECTS_WITH_TEXT">
    <p:spTree>
      <p:nvGrpSpPr>
        <p:cNvPr id="1" name=""/>
        <p:cNvGrpSpPr/>
        <p:nvPr/>
      </p:nvGrpSpPr>
      <p:grpSpPr>
        <a:xfrm>
          <a:off x="0" y="0"/>
          <a:ext cx="0" cy="0"/>
          <a:chOff x="0" y="0"/>
          <a:chExt cx="0" cy="0"/>
        </a:xfrm>
      </p:grpSpPr>
      <p:sp>
        <p:nvSpPr>
          <p:cNvPr id="2" name="AutoShape 2"/>
          <p:cNvSpPr/>
          <p:nvPr>
            <p:ph type="body" sz="quarter" idx="27" hasCustomPrompt="1"/>
          </p:nvPr>
        </p:nvSpPr>
        <p:spPr>
          <a:xfrm>
            <a:off x="629841" y="273844"/>
            <a:ext cx="7886700" cy="994172"/>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panose="020B0200000000000000" charset="-122"/>
              </a:defRPr>
            </a:lvl1pPr>
          </a:lstStyle>
          <a:p>
            <a:pPr marL="0" indent="0" algn="l">
              <a:lnSpc>
                <a:spcPct val="92000"/>
              </a:lnSpc>
            </a:pPr>
            <a:r>
              <a:rPr lang="en-US" sz="3300" b="0" i="0" u="none" strike="noStrike">
                <a:solidFill>
                  <a:srgbClr val="000000"/>
                </a:solidFill>
                <a:latin typeface="Arial" panose="020B0604020202020204"/>
                <a:ea typeface="Arial" panose="020B0604020202020204"/>
                <a:cs typeface="Arial" panose="020B0604020202020204"/>
                <a:sym typeface="Arial" panose="020B0604020202020204"/>
              </a:rPr>
              <a:t>Click to add title</a:t>
            </a:r>
            <a:endParaRPr lang="en-US" sz="33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body" sz="quarter" idx="28" hasCustomPrompt="1"/>
          </p:nvPr>
        </p:nvSpPr>
        <p:spPr>
          <a:xfrm>
            <a:off x="629841" y="1260872"/>
            <a:ext cx="3868340" cy="617934"/>
          </a:xfrm>
          <a:prstGeom prst="rect">
            <a:avLst/>
          </a:prstGeom>
          <a:noFill/>
          <a:ln w="12700">
            <a:noFill/>
            <a:prstDash val="solid"/>
          </a:ln>
        </p:spPr>
        <p:txBody>
          <a:bodyPr wrap="square" lIns="68575" tIns="34275" rIns="68575" bIns="34275" anchor="b">
            <a:normAutofit/>
          </a:bodyPr>
          <a:lstStyle>
            <a:lvl1pPr algn="l">
              <a:lnSpc>
                <a:spcPct val="92000"/>
              </a:lnSpc>
              <a:defRPr sz="1800" b="0" i="0" u="none" strike="noStrike" spc="0">
                <a:solidFill>
                  <a:srgbClr val="1F2329">
                    <a:alpha val="100000"/>
                  </a:srgbClr>
                </a:solidFill>
                <a:latin typeface="Noto Sans SC" panose="020B0200000000000000" charset="-122"/>
              </a:defRPr>
            </a:lvl1pPr>
          </a:lstStyle>
          <a:p>
            <a:pPr marL="457200" indent="-228600" algn="l">
              <a:lnSpc>
                <a:spcPct val="92000"/>
              </a:lnSpc>
              <a:spcBef>
                <a:spcPts val="800"/>
              </a:spcBef>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1800" b="1"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AutoShape 4"/>
          <p:cNvSpPr/>
          <p:nvPr>
            <p:ph type="body" sz="quarter" idx="29" hasCustomPrompt="1"/>
          </p:nvPr>
        </p:nvSpPr>
        <p:spPr>
          <a:xfrm>
            <a:off x="629841" y="1878806"/>
            <a:ext cx="3868340" cy="2763441"/>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panose="020B0200000000000000" charset="-122"/>
              </a:defRPr>
            </a:lvl1pPr>
          </a:lstStyle>
          <a:p>
            <a:pPr marL="457200" indent="-317500" algn="l">
              <a:lnSpc>
                <a:spcPct val="92000"/>
              </a:lnSpc>
              <a:spcBef>
                <a:spcPts val="800"/>
              </a:spcBef>
            </a:pPr>
            <a:r>
              <a:rPr lang="en-US" sz="2100" b="0"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21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AutoShape 5"/>
          <p:cNvSpPr/>
          <p:nvPr>
            <p:ph type="body" sz="quarter" idx="30" hasCustomPrompt="1"/>
          </p:nvPr>
        </p:nvSpPr>
        <p:spPr>
          <a:xfrm>
            <a:off x="4629150" y="1260872"/>
            <a:ext cx="3887391" cy="617934"/>
          </a:xfrm>
          <a:prstGeom prst="rect">
            <a:avLst/>
          </a:prstGeom>
          <a:noFill/>
          <a:ln w="12700">
            <a:noFill/>
            <a:prstDash val="solid"/>
          </a:ln>
        </p:spPr>
        <p:txBody>
          <a:bodyPr wrap="square" lIns="68575" tIns="34275" rIns="68575" bIns="34275" anchor="b">
            <a:normAutofit/>
          </a:bodyPr>
          <a:lstStyle>
            <a:lvl1pPr algn="l">
              <a:lnSpc>
                <a:spcPct val="92000"/>
              </a:lnSpc>
              <a:defRPr sz="1800" b="0" i="0" u="none" strike="noStrike" spc="0">
                <a:solidFill>
                  <a:srgbClr val="1F2329">
                    <a:alpha val="100000"/>
                  </a:srgbClr>
                </a:solidFill>
                <a:latin typeface="Noto Sans SC" panose="020B0200000000000000" charset="-122"/>
              </a:defRPr>
            </a:lvl1pPr>
          </a:lstStyle>
          <a:p>
            <a:pPr marL="457200" indent="-228600" algn="l">
              <a:lnSpc>
                <a:spcPct val="92000"/>
              </a:lnSpc>
              <a:spcBef>
                <a:spcPts val="800"/>
              </a:spcBef>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1800" b="1"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AutoShape 6"/>
          <p:cNvSpPr/>
          <p:nvPr>
            <p:ph type="body" sz="quarter" idx="31" hasCustomPrompt="1"/>
          </p:nvPr>
        </p:nvSpPr>
        <p:spPr>
          <a:xfrm>
            <a:off x="4629150" y="1878806"/>
            <a:ext cx="3887391" cy="2763441"/>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panose="020B0200000000000000" charset="-122"/>
              </a:defRPr>
            </a:lvl1pPr>
          </a:lstStyle>
          <a:p>
            <a:pPr marL="457200" indent="-317500" algn="l">
              <a:lnSpc>
                <a:spcPct val="92000"/>
              </a:lnSpc>
              <a:spcBef>
                <a:spcPts val="800"/>
              </a:spcBef>
            </a:pPr>
            <a:r>
              <a:rPr lang="en-US" sz="2100" b="0"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21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AutoShape 7"/>
          <p:cNvSpPr/>
          <p:nvPr>
            <p:ph type="body" sz="quarter" idx="32"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8" name="AutoShape 8"/>
          <p:cNvSpPr/>
          <p:nvPr>
            <p:ph type="body" sz="quarter" idx="33"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9" name="AutoShape 9"/>
          <p:cNvSpPr/>
          <p:nvPr>
            <p:ph type="body" sz="quarter" idx="34"/>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_ONLY">
    <p:spTree>
      <p:nvGrpSpPr>
        <p:cNvPr id="1" name=""/>
        <p:cNvGrpSpPr/>
        <p:nvPr/>
      </p:nvGrpSpPr>
      <p:grpSpPr>
        <a:xfrm>
          <a:off x="0" y="0"/>
          <a:ext cx="0" cy="0"/>
          <a:chOff x="0" y="0"/>
          <a:chExt cx="0" cy="0"/>
        </a:xfrm>
      </p:grpSpPr>
      <p:sp>
        <p:nvSpPr>
          <p:cNvPr id="2" name="AutoShape 2"/>
          <p:cNvSpPr/>
          <p:nvPr>
            <p:ph type="body" sz="quarter" idx="35" hasCustomPrompt="1"/>
          </p:nvPr>
        </p:nvSpPr>
        <p:spPr>
          <a:xfrm>
            <a:off x="628650" y="273844"/>
            <a:ext cx="7886700" cy="994172"/>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panose="020B0200000000000000" charset="-122"/>
              </a:defRPr>
            </a:lvl1pPr>
          </a:lstStyle>
          <a:p>
            <a:pPr marL="0" indent="0" algn="l">
              <a:lnSpc>
                <a:spcPct val="92000"/>
              </a:lnSpc>
            </a:pPr>
            <a:r>
              <a:rPr lang="en-US" sz="3300" b="0" i="0" u="none" strike="noStrike">
                <a:solidFill>
                  <a:srgbClr val="000000"/>
                </a:solidFill>
                <a:latin typeface="Arial" panose="020B0604020202020204"/>
                <a:ea typeface="Arial" panose="020B0604020202020204"/>
                <a:cs typeface="Arial" panose="020B0604020202020204"/>
                <a:sym typeface="Arial" panose="020B0604020202020204"/>
              </a:rPr>
              <a:t>Click to add title</a:t>
            </a:r>
            <a:endParaRPr lang="en-US" sz="33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body" sz="quarter" idx="36"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AutoShape 4"/>
          <p:cNvSpPr/>
          <p:nvPr>
            <p:ph type="body" sz="quarter" idx="37"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AutoShape 5"/>
          <p:cNvSpPr/>
          <p:nvPr>
            <p:ph type="body" sz="quarter" idx="38"/>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BLANK">
    <p:spTree>
      <p:nvGrpSpPr>
        <p:cNvPr id="1" name=""/>
        <p:cNvGrpSpPr/>
        <p:nvPr/>
      </p:nvGrpSpPr>
      <p:grpSpPr>
        <a:xfrm>
          <a:off x="0" y="0"/>
          <a:ext cx="0" cy="0"/>
          <a:chOff x="0" y="0"/>
          <a:chExt cx="0" cy="0"/>
        </a:xfrm>
      </p:grpSpPr>
      <p:sp>
        <p:nvSpPr>
          <p:cNvPr id="2" name="AutoShape 2"/>
          <p:cNvSpPr/>
          <p:nvPr>
            <p:ph type="body" sz="quarter" idx="39"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body" sz="quarter" idx="40"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AutoShape 4"/>
          <p:cNvSpPr/>
          <p:nvPr>
            <p:ph type="body" sz="quarter" idx="41"/>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BJECT_WITH_CAPTION_TEXT">
    <p:spTree>
      <p:nvGrpSpPr>
        <p:cNvPr id="1" name=""/>
        <p:cNvGrpSpPr/>
        <p:nvPr/>
      </p:nvGrpSpPr>
      <p:grpSpPr>
        <a:xfrm>
          <a:off x="0" y="0"/>
          <a:ext cx="0" cy="0"/>
          <a:chOff x="0" y="0"/>
          <a:chExt cx="0" cy="0"/>
        </a:xfrm>
      </p:grpSpPr>
      <p:sp>
        <p:nvSpPr>
          <p:cNvPr id="2" name="AutoShape 2"/>
          <p:cNvSpPr/>
          <p:nvPr>
            <p:ph type="body" sz="quarter" idx="42" hasCustomPrompt="1"/>
          </p:nvPr>
        </p:nvSpPr>
        <p:spPr>
          <a:xfrm>
            <a:off x="629841" y="342900"/>
            <a:ext cx="2949178" cy="1200150"/>
          </a:xfrm>
          <a:prstGeom prst="rect">
            <a:avLst/>
          </a:prstGeom>
          <a:noFill/>
          <a:ln w="12700">
            <a:noFill/>
            <a:prstDash val="solid"/>
          </a:ln>
        </p:spPr>
        <p:txBody>
          <a:bodyPr wrap="square" lIns="68575" tIns="34275" rIns="68575" bIns="34275" anchor="b">
            <a:normAutofit/>
          </a:bodyPr>
          <a:lstStyle>
            <a:lvl1pPr algn="l">
              <a:lnSpc>
                <a:spcPct val="92000"/>
              </a:lnSpc>
              <a:defRPr sz="2400" b="1" i="0" u="none" strike="noStrike" spc="0">
                <a:solidFill>
                  <a:srgbClr val="1F2329">
                    <a:alpha val="100000"/>
                  </a:srgbClr>
                </a:solidFill>
                <a:latin typeface="Noto Sans SC" panose="020B0200000000000000" charset="-122"/>
              </a:defRPr>
            </a:lvl1pPr>
          </a:lstStyle>
          <a:p>
            <a:pPr marL="0" indent="0" algn="l">
              <a:lnSpc>
                <a:spcPct val="92000"/>
              </a:lnSpc>
            </a:pPr>
            <a:r>
              <a:rPr lang="en-US" sz="2400" b="0" i="0" u="none" strike="noStrike">
                <a:solidFill>
                  <a:srgbClr val="000000"/>
                </a:solidFill>
                <a:latin typeface="Arial" panose="020B0604020202020204"/>
                <a:ea typeface="Arial" panose="020B0604020202020204"/>
                <a:cs typeface="Arial" panose="020B0604020202020204"/>
                <a:sym typeface="Arial" panose="020B0604020202020204"/>
              </a:rPr>
              <a:t>Click to add title</a:t>
            </a:r>
            <a:endParaRPr lang="en-US" sz="2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body" sz="quarter" idx="43" hasCustomPrompt="1"/>
          </p:nvPr>
        </p:nvSpPr>
        <p:spPr>
          <a:xfrm>
            <a:off x="3887391" y="740569"/>
            <a:ext cx="4629150" cy="3655219"/>
          </a:xfrm>
          <a:prstGeom prst="rect">
            <a:avLst/>
          </a:prstGeom>
          <a:noFill/>
          <a:ln w="12700">
            <a:noFill/>
            <a:prstDash val="solid"/>
          </a:ln>
        </p:spPr>
        <p:txBody>
          <a:bodyPr wrap="square" lIns="68575" tIns="34275" rIns="68575" bIns="34275" anchor="t">
            <a:normAutofit/>
          </a:bodyPr>
          <a:lstStyle>
            <a:lvl1pPr algn="l">
              <a:lnSpc>
                <a:spcPct val="92000"/>
              </a:lnSpc>
              <a:defRPr sz="2400" b="0" i="0" u="none" strike="noStrike" spc="0">
                <a:solidFill>
                  <a:srgbClr val="1F2329">
                    <a:alpha val="100000"/>
                  </a:srgbClr>
                </a:solidFill>
                <a:latin typeface="Noto Sans SC" panose="020B0200000000000000" charset="-122"/>
              </a:defRPr>
            </a:lvl1pPr>
          </a:lstStyle>
          <a:p>
            <a:pPr marL="457200" indent="-381000" algn="l">
              <a:lnSpc>
                <a:spcPct val="92000"/>
              </a:lnSpc>
              <a:spcBef>
                <a:spcPts val="800"/>
              </a:spcBef>
            </a:pPr>
            <a:r>
              <a:rPr lang="en-US" sz="2400" b="0"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2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AutoShape 4"/>
          <p:cNvSpPr/>
          <p:nvPr>
            <p:ph type="body" sz="quarter" idx="44" hasCustomPrompt="1"/>
          </p:nvPr>
        </p:nvSpPr>
        <p:spPr>
          <a:xfrm>
            <a:off x="629841" y="1543050"/>
            <a:ext cx="2949178" cy="2858691"/>
          </a:xfrm>
          <a:prstGeom prst="rect">
            <a:avLst/>
          </a:prstGeom>
          <a:noFill/>
          <a:ln w="12700">
            <a:noFill/>
            <a:prstDash val="solid"/>
          </a:ln>
        </p:spPr>
        <p:txBody>
          <a:bodyPr wrap="square" lIns="68575" tIns="34275" rIns="68575" bIns="34275" anchor="t">
            <a:normAutofit/>
          </a:bodyPr>
          <a:lstStyle>
            <a:lvl1pPr algn="l">
              <a:lnSpc>
                <a:spcPct val="92000"/>
              </a:lnSpc>
              <a:defRPr sz="1200" b="0" i="0" u="none" strike="noStrike" spc="0">
                <a:solidFill>
                  <a:srgbClr val="1F2329">
                    <a:alpha val="100000"/>
                  </a:srgbClr>
                </a:solidFill>
                <a:latin typeface="Noto Sans SC" panose="020B0200000000000000" charset="-122"/>
              </a:defRPr>
            </a:lvl1pPr>
          </a:lstStyle>
          <a:p>
            <a:pPr marL="457200" indent="-228600" algn="l">
              <a:lnSpc>
                <a:spcPct val="92000"/>
              </a:lnSpc>
              <a:spcBef>
                <a:spcPts val="800"/>
              </a:spcBef>
            </a:pPr>
            <a:r>
              <a:rPr lang="en-US" sz="1200" b="0"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12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AutoShape 5"/>
          <p:cNvSpPr/>
          <p:nvPr>
            <p:ph type="body" sz="quarter" idx="45"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AutoShape 6"/>
          <p:cNvSpPr/>
          <p:nvPr>
            <p:ph type="body" sz="quarter" idx="46"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AutoShape 7"/>
          <p:cNvSpPr/>
          <p:nvPr>
            <p:ph type="body" sz="quarter" idx="47"/>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PICTURE_WITH_CAPTION_TEXT">
    <p:spTree>
      <p:nvGrpSpPr>
        <p:cNvPr id="1" name=""/>
        <p:cNvGrpSpPr/>
        <p:nvPr/>
      </p:nvGrpSpPr>
      <p:grpSpPr>
        <a:xfrm>
          <a:off x="0" y="0"/>
          <a:ext cx="0" cy="0"/>
          <a:chOff x="0" y="0"/>
          <a:chExt cx="0" cy="0"/>
        </a:xfrm>
      </p:grpSpPr>
      <p:sp>
        <p:nvSpPr>
          <p:cNvPr id="2" name="AutoShape 2"/>
          <p:cNvSpPr/>
          <p:nvPr>
            <p:ph type="body" sz="quarter" idx="48" hasCustomPrompt="1"/>
          </p:nvPr>
        </p:nvSpPr>
        <p:spPr>
          <a:xfrm>
            <a:off x="629841" y="342900"/>
            <a:ext cx="2949178" cy="1200150"/>
          </a:xfrm>
          <a:prstGeom prst="rect">
            <a:avLst/>
          </a:prstGeom>
          <a:noFill/>
          <a:ln w="12700">
            <a:noFill/>
            <a:prstDash val="solid"/>
          </a:ln>
        </p:spPr>
        <p:txBody>
          <a:bodyPr wrap="square" lIns="68575" tIns="34275" rIns="68575" bIns="34275" anchor="b">
            <a:normAutofit/>
          </a:bodyPr>
          <a:lstStyle>
            <a:lvl1pPr algn="l">
              <a:lnSpc>
                <a:spcPct val="92000"/>
              </a:lnSpc>
              <a:defRPr sz="2400" b="1" i="0" u="none" strike="noStrike" spc="0">
                <a:solidFill>
                  <a:srgbClr val="1F2329">
                    <a:alpha val="100000"/>
                  </a:srgbClr>
                </a:solidFill>
                <a:latin typeface="Noto Sans SC" panose="020B0200000000000000" charset="-122"/>
              </a:defRPr>
            </a:lvl1pPr>
          </a:lstStyle>
          <a:p>
            <a:pPr marL="0" indent="0" algn="l">
              <a:lnSpc>
                <a:spcPct val="92000"/>
              </a:lnSpc>
            </a:pPr>
            <a:r>
              <a:rPr lang="en-US" sz="2400" b="0" i="0" u="none" strike="noStrike">
                <a:solidFill>
                  <a:srgbClr val="000000"/>
                </a:solidFill>
                <a:latin typeface="Arial" panose="020B0604020202020204"/>
                <a:ea typeface="Arial" panose="020B0604020202020204"/>
                <a:cs typeface="Arial" panose="020B0604020202020204"/>
                <a:sym typeface="Arial" panose="020B0604020202020204"/>
              </a:rPr>
              <a:t>Click to add title</a:t>
            </a:r>
            <a:endParaRPr lang="en-US" sz="24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pic" sz="quarter" idx="49"/>
          </p:nvPr>
        </p:nvSpPr>
        <p:spPr>
          <a:xfrm>
            <a:off x="3887391" y="740569"/>
            <a:ext cx="4629150" cy="3655219"/>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p>
        </p:txBody>
      </p:sp>
      <p:sp>
        <p:nvSpPr>
          <p:cNvPr id="4" name="AutoShape 4"/>
          <p:cNvSpPr/>
          <p:nvPr>
            <p:ph type="body" sz="quarter" idx="50" hasCustomPrompt="1"/>
          </p:nvPr>
        </p:nvSpPr>
        <p:spPr>
          <a:xfrm>
            <a:off x="629841" y="1543050"/>
            <a:ext cx="2949178" cy="2858691"/>
          </a:xfrm>
          <a:prstGeom prst="rect">
            <a:avLst/>
          </a:prstGeom>
          <a:noFill/>
          <a:ln w="12700">
            <a:noFill/>
            <a:prstDash val="solid"/>
          </a:ln>
        </p:spPr>
        <p:txBody>
          <a:bodyPr wrap="square" lIns="68575" tIns="34275" rIns="68575" bIns="34275" anchor="t">
            <a:normAutofit/>
          </a:bodyPr>
          <a:lstStyle>
            <a:lvl1pPr algn="l">
              <a:lnSpc>
                <a:spcPct val="92000"/>
              </a:lnSpc>
              <a:defRPr sz="1200" b="0" i="0" u="none" strike="noStrike" spc="0">
                <a:solidFill>
                  <a:srgbClr val="1F2329">
                    <a:alpha val="100000"/>
                  </a:srgbClr>
                </a:solidFill>
                <a:latin typeface="Noto Sans SC" panose="020B0200000000000000" charset="-122"/>
              </a:defRPr>
            </a:lvl1pPr>
          </a:lstStyle>
          <a:p>
            <a:pPr marL="457200" indent="-228600" algn="l">
              <a:lnSpc>
                <a:spcPct val="92000"/>
              </a:lnSpc>
              <a:spcBef>
                <a:spcPts val="800"/>
              </a:spcBef>
            </a:pPr>
            <a:r>
              <a:rPr lang="en-US" sz="1200" b="0"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12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AutoShape 5"/>
          <p:cNvSpPr/>
          <p:nvPr>
            <p:ph type="body" sz="quarter" idx="51"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AutoShape 6"/>
          <p:cNvSpPr/>
          <p:nvPr>
            <p:ph type="body" sz="quarter" idx="52"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AutoShape 7"/>
          <p:cNvSpPr/>
          <p:nvPr>
            <p:ph type="body" sz="quarter" idx="53"/>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VERTICAL_TEXT">
    <p:spTree>
      <p:nvGrpSpPr>
        <p:cNvPr id="1" name=""/>
        <p:cNvGrpSpPr/>
        <p:nvPr/>
      </p:nvGrpSpPr>
      <p:grpSpPr>
        <a:xfrm>
          <a:off x="0" y="0"/>
          <a:ext cx="0" cy="0"/>
          <a:chOff x="0" y="0"/>
          <a:chExt cx="0" cy="0"/>
        </a:xfrm>
      </p:grpSpPr>
      <p:sp>
        <p:nvSpPr>
          <p:cNvPr id="2" name="AutoShape 2"/>
          <p:cNvSpPr/>
          <p:nvPr>
            <p:ph type="body" sz="quarter" idx="54" hasCustomPrompt="1"/>
          </p:nvPr>
        </p:nvSpPr>
        <p:spPr>
          <a:xfrm>
            <a:off x="628650" y="273844"/>
            <a:ext cx="7886700" cy="994172"/>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panose="020B0200000000000000" charset="-122"/>
              </a:defRPr>
            </a:lvl1pPr>
          </a:lstStyle>
          <a:p>
            <a:pPr marL="0" indent="0" algn="l">
              <a:lnSpc>
                <a:spcPct val="92000"/>
              </a:lnSpc>
            </a:pPr>
            <a:r>
              <a:rPr lang="en-US" sz="3300" b="0" i="0" u="none" strike="noStrike">
                <a:solidFill>
                  <a:srgbClr val="000000"/>
                </a:solidFill>
                <a:latin typeface="Arial" panose="020B0604020202020204"/>
                <a:ea typeface="Arial" panose="020B0604020202020204"/>
                <a:cs typeface="Arial" panose="020B0604020202020204"/>
                <a:sym typeface="Arial" panose="020B0604020202020204"/>
              </a:rPr>
              <a:t>Click to add title</a:t>
            </a:r>
            <a:endParaRPr lang="en-US" sz="33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body" sz="quarter" idx="55" hasCustomPrompt="1"/>
          </p:nvPr>
        </p:nvSpPr>
        <p:spPr>
          <a:xfrm rot="5400000">
            <a:off x="2940248" y="-942379"/>
            <a:ext cx="3263504" cy="7886700"/>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panose="020B0200000000000000" charset="-122"/>
              </a:defRPr>
            </a:lvl1pPr>
          </a:lstStyle>
          <a:p>
            <a:pPr marL="457200" indent="-317500" algn="l">
              <a:lnSpc>
                <a:spcPct val="92000"/>
              </a:lnSpc>
              <a:spcBef>
                <a:spcPts val="800"/>
              </a:spcBef>
            </a:pPr>
            <a:r>
              <a:rPr lang="en-US" sz="2100" b="0"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21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AutoShape 4"/>
          <p:cNvSpPr/>
          <p:nvPr>
            <p:ph type="body" sz="quarter" idx="56"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AutoShape 5"/>
          <p:cNvSpPr/>
          <p:nvPr>
            <p:ph type="body" sz="quarter" idx="57"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AutoShape 6"/>
          <p:cNvSpPr/>
          <p:nvPr>
            <p:ph type="body" sz="quarter" idx="58"/>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VERTICAL_TITLE_AND_VERTICAL_TEXT">
    <p:spTree>
      <p:nvGrpSpPr>
        <p:cNvPr id="1" name=""/>
        <p:cNvGrpSpPr/>
        <p:nvPr/>
      </p:nvGrpSpPr>
      <p:grpSpPr>
        <a:xfrm>
          <a:off x="0" y="0"/>
          <a:ext cx="0" cy="0"/>
          <a:chOff x="0" y="0"/>
          <a:chExt cx="0" cy="0"/>
        </a:xfrm>
      </p:grpSpPr>
      <p:sp>
        <p:nvSpPr>
          <p:cNvPr id="2" name="AutoShape 2"/>
          <p:cNvSpPr/>
          <p:nvPr>
            <p:ph type="body" sz="quarter" idx="59" hasCustomPrompt="1"/>
          </p:nvPr>
        </p:nvSpPr>
        <p:spPr>
          <a:xfrm rot="5400000">
            <a:off x="5350073" y="1467445"/>
            <a:ext cx="4358879" cy="1971675"/>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panose="020B0200000000000000" charset="-122"/>
              </a:defRPr>
            </a:lvl1pPr>
          </a:lstStyle>
          <a:p>
            <a:pPr marL="0" indent="0" algn="l">
              <a:lnSpc>
                <a:spcPct val="92000"/>
              </a:lnSpc>
            </a:pPr>
            <a:r>
              <a:rPr lang="en-US" sz="3300" b="0" i="0" u="none" strike="noStrike">
                <a:solidFill>
                  <a:srgbClr val="000000"/>
                </a:solidFill>
                <a:latin typeface="Arial" panose="020B0604020202020204"/>
                <a:ea typeface="Arial" panose="020B0604020202020204"/>
                <a:cs typeface="Arial" panose="020B0604020202020204"/>
                <a:sym typeface="Arial" panose="020B0604020202020204"/>
              </a:rPr>
              <a:t>Click to add title</a:t>
            </a:r>
            <a:endParaRPr lang="en-US" sz="33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Shape 3"/>
          <p:cNvSpPr/>
          <p:nvPr>
            <p:ph type="body" sz="quarter" idx="60" hasCustomPrompt="1"/>
          </p:nvPr>
        </p:nvSpPr>
        <p:spPr>
          <a:xfrm rot="5400000">
            <a:off x="1349573" y="-447080"/>
            <a:ext cx="4358879" cy="5800725"/>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panose="020B0200000000000000" charset="-122"/>
              </a:defRPr>
            </a:lvl1pPr>
          </a:lstStyle>
          <a:p>
            <a:pPr marL="457200" indent="-317500" algn="l">
              <a:lnSpc>
                <a:spcPct val="92000"/>
              </a:lnSpc>
              <a:spcBef>
                <a:spcPts val="800"/>
              </a:spcBef>
            </a:pPr>
            <a:r>
              <a:rPr lang="en-US" sz="2100" b="0" i="0" u="none" strike="noStrike">
                <a:solidFill>
                  <a:srgbClr val="000000"/>
                </a:solidFill>
                <a:latin typeface="Arial" panose="020B0604020202020204"/>
                <a:ea typeface="Arial" panose="020B0604020202020204"/>
                <a:cs typeface="Arial" panose="020B0604020202020204"/>
                <a:sym typeface="Arial" panose="020B0604020202020204"/>
              </a:rPr>
              <a:t>Click to add text</a:t>
            </a:r>
            <a:endParaRPr lang="en-US" sz="21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AutoShape 4"/>
          <p:cNvSpPr/>
          <p:nvPr>
            <p:ph type="body" sz="quarter" idx="61"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panose="020B0200000000000000" charset="-122"/>
              </a:defRPr>
            </a:lvl1pPr>
          </a:lstStyle>
          <a:p>
            <a:pPr marL="0" indent="0" algn="l">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Date</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AutoShape 5"/>
          <p:cNvSpPr/>
          <p:nvPr>
            <p:ph type="body" sz="quarter" idx="62"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panose="020B0200000000000000" charset="-122"/>
              </a:defRPr>
            </a:lvl1pPr>
          </a:lstStyle>
          <a:p>
            <a:pPr marL="0" indent="0" algn="ctr">
              <a:lnSpc>
                <a:spcPct val="100000"/>
              </a:lnSpc>
            </a:pPr>
            <a:r>
              <a:rPr lang="en-US" sz="900" b="0" i="0" u="none" strike="noStrike">
                <a:solidFill>
                  <a:srgbClr val="888888"/>
                </a:solidFill>
                <a:latin typeface="Arial" panose="020B0604020202020204"/>
                <a:ea typeface="Arial" panose="020B0604020202020204"/>
                <a:cs typeface="Arial" panose="020B0604020202020204"/>
                <a:sym typeface="Arial" panose="020B0604020202020204"/>
              </a:rPr>
              <a:t>Footer</a:t>
            </a:r>
            <a:endParaRPr lang="en-US" sz="900" b="0" i="0" u="none" strike="noStrike">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AutoShape 6"/>
          <p:cNvSpPr/>
          <p:nvPr>
            <p:ph type="body" sz="quarter" idx="63"/>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panose="020B0604020202020204"/>
              </a:defRPr>
            </a:lvl1pPr>
          </a:lstStyle>
          <a:p>
            <a:pPr algn="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3.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28.xml"/><Relationship Id="rId7" Type="http://schemas.openxmlformats.org/officeDocument/2006/relationships/image" Target="../media/image10.jpe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2.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7.xml"/><Relationship Id="rId1"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2820">
                <a:alpha val="67000"/>
              </a:srgbClr>
            </a:gs>
            <a:gs pos="60000">
              <a:srgbClr val="193C30">
                <a:alpha val="100000"/>
              </a:srgbClr>
            </a:gs>
            <a:gs pos="100000">
              <a:srgbClr val="23503E">
                <a:alpha val="100000"/>
              </a:srgbClr>
            </a:gs>
          </a:gsLst>
          <a:lin ang="2700000"/>
        </a:gradFill>
        <a:effectLst/>
      </p:bgPr>
    </p:bg>
    <p:spTree>
      <p:nvGrpSpPr>
        <p:cNvPr id="1" name=""/>
        <p:cNvGrpSpPr/>
        <p:nvPr/>
      </p:nvGrpSpPr>
      <p:grpSpPr>
        <a:xfrm>
          <a:off x="0" y="0"/>
          <a:ext cx="0" cy="0"/>
          <a:chOff x="0" y="0"/>
          <a:chExt cx="0" cy="0"/>
        </a:xfrm>
      </p:grpSpPr>
      <p:cxnSp>
        <p:nvCxnSpPr>
          <p:cNvPr id="2" name="Connector 2"/>
          <p:cNvCxnSpPr/>
          <p:nvPr/>
        </p:nvCxnSpPr>
        <p:spPr>
          <a:xfrm rot="-28647">
            <a:off x="1016026" y="2279650"/>
            <a:ext cx="1524000" cy="12700"/>
          </a:xfrm>
          <a:prstGeom prst="straightConnector1">
            <a:avLst/>
          </a:prstGeom>
          <a:solidFill>
            <a:srgbClr val="DEE0E3">
              <a:alpha val="100000"/>
            </a:srgbClr>
          </a:solidFill>
          <a:ln w="38100" cap="flat" cmpd="sng">
            <a:solidFill>
              <a:srgbClr val="B48C50">
                <a:alpha val="100000"/>
              </a:srgbClr>
            </a:solidFill>
            <a:prstDash val="solid"/>
            <a:round/>
            <a:headEnd type="none" w="lg" len="lg"/>
            <a:tailEnd type="none" w="lg" len="lg"/>
          </a:ln>
        </p:spPr>
      </p:cxnSp>
      <p:sp>
        <p:nvSpPr>
          <p:cNvPr id="3" name="AutoShape 3"/>
          <p:cNvSpPr/>
          <p:nvPr/>
        </p:nvSpPr>
        <p:spPr>
          <a:xfrm>
            <a:off x="1016000" y="2540000"/>
            <a:ext cx="10160000" cy="1016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44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Detection Array</a:t>
            </a:r>
            <a:endParaRPr lang="en-US" sz="1100"/>
          </a:p>
        </p:txBody>
      </p:sp>
      <p:sp>
        <p:nvSpPr>
          <p:cNvPr id="4" name="AutoShape 4"/>
          <p:cNvSpPr/>
          <p:nvPr/>
        </p:nvSpPr>
        <p:spPr>
          <a:xfrm>
            <a:off x="1016000" y="3683000"/>
            <a:ext cx="1016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0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Acoustic Detection </a:t>
            </a:r>
            <a:endParaRPr lang="en-US" sz="1100"/>
          </a:p>
          <a:p>
            <a:pPr marL="0" indent="0" algn="l">
              <a:lnSpc>
                <a:spcPct val="125000"/>
              </a:lnSpc>
            </a:pPr>
            <a:r>
              <a:rPr lang="en-US" sz="20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 Zero RF Emission </a:t>
            </a:r>
            <a:endParaRPr lang="en-US" sz="20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20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 Multi-array Networking</a:t>
            </a:r>
            <a:endParaRPr lang="en-US" sz="20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nvSpPr>
        <p:spPr>
          <a:xfrm>
            <a:off x="1016000" y="4572000"/>
            <a:ext cx="10160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0" i="0" u="none" strike="noStrike">
                <a:solidFill>
                  <a:srgbClr val="C8C8BE"/>
                </a:solidFill>
                <a:latin typeface="Noto Sans SC" panose="020B0200000000000000" charset="-122"/>
                <a:ea typeface="Noto Sans SC" panose="020B0200000000000000" charset="-122"/>
                <a:cs typeface="Noto Sans SC" panose="020B0200000000000000" charset="-122"/>
                <a:sym typeface="Noto Sans SC" panose="020B0200000000000000" charset="-122"/>
              </a:rPr>
              <a:t>Global Recruitment · For Agents / Distributors / System Integrators</a:t>
            </a:r>
            <a:endParaRPr lang="en-US" sz="1100"/>
          </a:p>
        </p:txBody>
      </p:sp>
      <p:cxnSp>
        <p:nvCxnSpPr>
          <p:cNvPr id="6" name="Connector 6"/>
          <p:cNvCxnSpPr/>
          <p:nvPr/>
        </p:nvCxnSpPr>
        <p:spPr>
          <a:xfrm rot="-4297">
            <a:off x="1016004" y="5962650"/>
            <a:ext cx="10160000" cy="12700"/>
          </a:xfrm>
          <a:prstGeom prst="straightConnector1">
            <a:avLst/>
          </a:prstGeom>
          <a:solidFill>
            <a:srgbClr val="DEE0E3">
              <a:alpha val="100000"/>
            </a:srgbClr>
          </a:solidFill>
          <a:ln w="12700" cap="flat" cmpd="sng">
            <a:solidFill>
              <a:srgbClr val="B48C50">
                <a:alpha val="30000"/>
              </a:srgbClr>
            </a:solidFill>
            <a:prstDash val="solid"/>
            <a:round/>
            <a:headEnd type="none" w="med" len="med"/>
            <a:tailEnd type="none" w="med" len="med"/>
          </a:ln>
        </p:spPr>
      </p:cxnSp>
      <p:sp>
        <p:nvSpPr>
          <p:cNvPr id="7" name="AutoShape 7"/>
          <p:cNvSpPr/>
          <p:nvPr/>
        </p:nvSpPr>
        <p:spPr>
          <a:xfrm>
            <a:off x="1016000" y="6159500"/>
            <a:ext cx="7620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100" b="0" i="0" u="none" strike="noStrike">
                <a:solidFill>
                  <a:srgbClr val="A0A096"/>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Detection Array · Global Recruitment Program</a:t>
            </a:r>
            <a:endParaRPr lang="en-US" sz="1100"/>
          </a:p>
        </p:txBody>
      </p:sp>
      <p:sp>
        <p:nvSpPr>
          <p:cNvPr id="8" name="AutoShape 8"/>
          <p:cNvSpPr/>
          <p:nvPr/>
        </p:nvSpPr>
        <p:spPr>
          <a:xfrm>
            <a:off x="4438650" y="888365"/>
            <a:ext cx="7753985" cy="33718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1600" b="0" i="0" u="none" strike="noStrike">
                <a:solidFill>
                  <a:srgbClr val="FFFFFF"/>
                </a:solidFill>
                <a:latin typeface="Arial" panose="020B0604020202020204"/>
                <a:ea typeface="Arial" panose="020B0604020202020204"/>
                <a:cs typeface="Arial" panose="020B0604020202020204"/>
                <a:sym typeface="Arial" panose="020B0604020202020204"/>
              </a:rPr>
              <a:t>An indispensable core method for fiber optic UAVs and low-altitude flight detection</a:t>
            </a:r>
            <a:endParaRPr lang="en-US" sz="1100"/>
          </a:p>
        </p:txBody>
      </p:sp>
      <p:pic>
        <p:nvPicPr>
          <p:cNvPr id="9" name="Picture 9"/>
          <p:cNvPicPr>
            <a:picLocks noChangeAspect="1"/>
          </p:cNvPicPr>
          <p:nvPr/>
        </p:nvPicPr>
        <p:blipFill>
          <a:blip r:embed="rId1">
            <a:alphaModFix amt="96000"/>
          </a:blip>
          <a:srcRect/>
          <a:stretch>
            <a:fillRect/>
          </a:stretch>
        </p:blipFill>
        <p:spPr>
          <a:xfrm>
            <a:off x="7139940" y="2872105"/>
            <a:ext cx="4992370" cy="3030220"/>
          </a:xfrm>
          <a:prstGeom prst="rect">
            <a:avLst/>
          </a:prstGeom>
          <a:ln w="12700">
            <a:noFill/>
            <a:prstDash val="solid"/>
          </a:ln>
        </p:spPr>
      </p:pic>
      <p:sp>
        <p:nvSpPr>
          <p:cNvPr id="10" name="文本框 9"/>
          <p:cNvSpPr txBox="1"/>
          <p:nvPr/>
        </p:nvSpPr>
        <p:spPr>
          <a:xfrm>
            <a:off x="5612130" y="6203315"/>
            <a:ext cx="6447155" cy="337185"/>
          </a:xfrm>
          <a:prstGeom prst="rect">
            <a:avLst/>
          </a:prstGeom>
        </p:spPr>
        <p:txBody>
          <a:bodyPr wrap="square">
            <a:spAutoFit/>
          </a:bodyPr>
          <a:p>
            <a:r>
              <a:rPr lang="en-US" altLang="zh-CN" sz="1600">
                <a:solidFill>
                  <a:srgbClr val="FFFF00"/>
                </a:solidFill>
              </a:rPr>
              <a:t>40 Years of Acoustic Expertise · 20 Years of R&amp;D Engineering Team</a:t>
            </a:r>
            <a:endParaRPr lang="en-US" altLang="zh-CN" sz="160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762000"/>
            <a:ext cx="508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6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Table of Contents</a:t>
            </a:r>
            <a:endParaRPr lang="en-US" sz="1100"/>
          </a:p>
        </p:txBody>
      </p:sp>
      <p:cxnSp>
        <p:nvCxnSpPr>
          <p:cNvPr id="3" name="Connector 3"/>
          <p:cNvCxnSpPr/>
          <p:nvPr/>
        </p:nvCxnSpPr>
        <p:spPr>
          <a:xfrm rot="-42969">
            <a:off x="1016040" y="1454150"/>
            <a:ext cx="1016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4" name="AutoShape 4"/>
          <p:cNvSpPr/>
          <p:nvPr/>
        </p:nvSpPr>
        <p:spPr>
          <a:xfrm>
            <a:off x="1016000" y="2032000"/>
            <a:ext cx="762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5" name="AutoShape 5"/>
          <p:cNvSpPr/>
          <p:nvPr/>
        </p:nvSpPr>
        <p:spPr>
          <a:xfrm>
            <a:off x="1905000" y="2032000"/>
            <a:ext cx="381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5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Industry Status and Competitive Landscape</a:t>
            </a:r>
            <a:endParaRPr lang="en-US" sz="1100"/>
          </a:p>
        </p:txBody>
      </p:sp>
      <p:sp>
        <p:nvSpPr>
          <p:cNvPr id="6" name="AutoShape 6"/>
          <p:cNvSpPr/>
          <p:nvPr/>
        </p:nvSpPr>
        <p:spPr>
          <a:xfrm>
            <a:off x="1905000" y="2692400"/>
            <a:ext cx="3810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1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Global Acoustic Counter-UAV Market and Key Players</a:t>
            </a:r>
            <a:endParaRPr lang="en-US" sz="1100"/>
          </a:p>
        </p:txBody>
      </p:sp>
      <p:sp>
        <p:nvSpPr>
          <p:cNvPr id="7" name="AutoShape 7"/>
          <p:cNvSpPr/>
          <p:nvPr/>
        </p:nvSpPr>
        <p:spPr>
          <a:xfrm>
            <a:off x="1016000" y="3429000"/>
            <a:ext cx="762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8" name="AutoShape 8"/>
          <p:cNvSpPr/>
          <p:nvPr/>
        </p:nvSpPr>
        <p:spPr>
          <a:xfrm>
            <a:off x="1905000" y="3429000"/>
            <a:ext cx="381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5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Core Product Technical Advantages</a:t>
            </a:r>
            <a:endParaRPr lang="en-US" sz="1100"/>
          </a:p>
        </p:txBody>
      </p:sp>
      <p:sp>
        <p:nvSpPr>
          <p:cNvPr id="9" name="AutoShape 9"/>
          <p:cNvSpPr/>
          <p:nvPr/>
        </p:nvSpPr>
        <p:spPr>
          <a:xfrm>
            <a:off x="1905000" y="4089400"/>
            <a:ext cx="3810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1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Detection, Zero RF Emission, Multi-target Positioning</a:t>
            </a:r>
            <a:endParaRPr lang="en-US" sz="1100"/>
          </a:p>
        </p:txBody>
      </p:sp>
      <p:sp>
        <p:nvSpPr>
          <p:cNvPr id="10" name="AutoShape 10"/>
          <p:cNvSpPr/>
          <p:nvPr/>
        </p:nvSpPr>
        <p:spPr>
          <a:xfrm>
            <a:off x="1016000" y="4826000"/>
            <a:ext cx="762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1" name="AutoShape 11"/>
          <p:cNvSpPr/>
          <p:nvPr/>
        </p:nvSpPr>
        <p:spPr>
          <a:xfrm>
            <a:off x="1905000" y="4826000"/>
            <a:ext cx="381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5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Array Specifications and Channel Configurations</a:t>
            </a:r>
            <a:endParaRPr lang="en-US" sz="1100"/>
          </a:p>
        </p:txBody>
      </p:sp>
      <p:sp>
        <p:nvSpPr>
          <p:cNvPr id="12" name="AutoShape 12"/>
          <p:cNvSpPr/>
          <p:nvPr/>
        </p:nvSpPr>
        <p:spPr>
          <a:xfrm>
            <a:off x="1905000" y="5486400"/>
            <a:ext cx="3810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1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Single/Dual/Triple Arrays, 64/128/192 Channels</a:t>
            </a:r>
            <a:endParaRPr lang="en-US" sz="1100"/>
          </a:p>
        </p:txBody>
      </p:sp>
      <p:sp>
        <p:nvSpPr>
          <p:cNvPr id="13" name="AutoShape 13"/>
          <p:cNvSpPr/>
          <p:nvPr/>
        </p:nvSpPr>
        <p:spPr>
          <a:xfrm>
            <a:off x="6604000" y="2032000"/>
            <a:ext cx="762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14" name="AutoShape 14"/>
          <p:cNvSpPr/>
          <p:nvPr/>
        </p:nvSpPr>
        <p:spPr>
          <a:xfrm>
            <a:off x="7493000" y="2032000"/>
            <a:ext cx="381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5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New Cooperation Models</a:t>
            </a:r>
            <a:endParaRPr lang="en-US" sz="1100"/>
          </a:p>
        </p:txBody>
      </p:sp>
      <p:sp>
        <p:nvSpPr>
          <p:cNvPr id="15" name="AutoShape 15"/>
          <p:cNvSpPr/>
          <p:nvPr/>
        </p:nvSpPr>
        <p:spPr>
          <a:xfrm>
            <a:off x="7493000" y="2692400"/>
            <a:ext cx="3810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1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Standalone Use / Integration with RF Sensors</a:t>
            </a:r>
            <a:endParaRPr lang="en-US" sz="1100"/>
          </a:p>
        </p:txBody>
      </p:sp>
      <p:sp>
        <p:nvSpPr>
          <p:cNvPr id="16" name="AutoShape 16"/>
          <p:cNvSpPr/>
          <p:nvPr/>
        </p:nvSpPr>
        <p:spPr>
          <a:xfrm>
            <a:off x="6604000" y="3429000"/>
            <a:ext cx="762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17" name="AutoShape 17"/>
          <p:cNvSpPr/>
          <p:nvPr/>
        </p:nvSpPr>
        <p:spPr>
          <a:xfrm>
            <a:off x="7493000" y="3429000"/>
            <a:ext cx="381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5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FAQs and Cooperation Policies</a:t>
            </a:r>
            <a:endParaRPr lang="en-US" sz="1100"/>
          </a:p>
        </p:txBody>
      </p:sp>
      <p:sp>
        <p:nvSpPr>
          <p:cNvPr id="18" name="AutoShape 18"/>
          <p:cNvSpPr/>
          <p:nvPr/>
        </p:nvSpPr>
        <p:spPr>
          <a:xfrm>
            <a:off x="7493000" y="4089400"/>
            <a:ext cx="3810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1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API, Delivery Cycle, Cost, Exclusive Agency Rights</a:t>
            </a:r>
            <a:endParaRPr lang="en-US" sz="1100"/>
          </a:p>
        </p:txBody>
      </p:sp>
      <p:sp>
        <p:nvSpPr>
          <p:cNvPr id="19" name="AutoShape 19"/>
          <p:cNvSpPr/>
          <p:nvPr/>
        </p:nvSpPr>
        <p:spPr>
          <a:xfrm>
            <a:off x="6604000" y="4826000"/>
            <a:ext cx="762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06</a:t>
            </a:r>
            <a:endParaRPr lang="en-US" sz="1100"/>
          </a:p>
        </p:txBody>
      </p:sp>
      <p:sp>
        <p:nvSpPr>
          <p:cNvPr id="20" name="AutoShape 20"/>
          <p:cNvSpPr/>
          <p:nvPr/>
        </p:nvSpPr>
        <p:spPr>
          <a:xfrm>
            <a:off x="7493000" y="4826000"/>
            <a:ext cx="381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5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Application Scenarios and Contact Us</a:t>
            </a:r>
            <a:endParaRPr lang="en-US" sz="1100"/>
          </a:p>
        </p:txBody>
      </p:sp>
      <p:sp>
        <p:nvSpPr>
          <p:cNvPr id="21" name="AutoShape 21"/>
          <p:cNvSpPr/>
          <p:nvPr/>
        </p:nvSpPr>
        <p:spPr>
          <a:xfrm>
            <a:off x="7493000" y="5486400"/>
            <a:ext cx="3810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1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Low-Altitude Security for Critical Infrastructure in All Scenarios</a:t>
            </a:r>
            <a:endParaRPr lang="en-US" sz="1100"/>
          </a:p>
        </p:txBody>
      </p:sp>
      <p:cxnSp>
        <p:nvCxnSpPr>
          <p:cNvPr id="22" name="Connector 22"/>
          <p:cNvCxnSpPr/>
          <p:nvPr/>
        </p:nvCxnSpPr>
        <p:spPr>
          <a:xfrm rot="-4297">
            <a:off x="1016004" y="6026150"/>
            <a:ext cx="10160008" cy="12700"/>
          </a:xfrm>
          <a:prstGeom prst="straightConnector1">
            <a:avLst/>
          </a:prstGeom>
          <a:solidFill>
            <a:srgbClr val="DEE0E3">
              <a:alpha val="100000"/>
            </a:srgbClr>
          </a:solidFill>
          <a:ln w="12700" cap="flat" cmpd="sng">
            <a:solidFill>
              <a:srgbClr val="B48C50">
                <a:alpha val="20000"/>
              </a:srgbClr>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7620000" cy="571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2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Industry Status and Competitive Landscape</a:t>
            </a:r>
            <a:endParaRPr lang="en-US" sz="1100"/>
          </a:p>
        </p:txBody>
      </p:sp>
      <p:cxnSp>
        <p:nvCxnSpPr>
          <p:cNvPr id="3" name="Connector 3"/>
          <p:cNvCxnSpPr/>
          <p:nvPr/>
        </p:nvCxnSpPr>
        <p:spPr>
          <a:xfrm rot="-34376">
            <a:off x="1016032" y="1263650"/>
            <a:ext cx="127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4" name="AutoShape 4"/>
          <p:cNvSpPr/>
          <p:nvPr/>
        </p:nvSpPr>
        <p:spPr>
          <a:xfrm>
            <a:off x="1016000" y="1524000"/>
            <a:ext cx="381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0000"/>
              </a:lnSpc>
              <a:defRPr/>
            </a:pPr>
            <a:r>
              <a:rPr lang="en-US" sz="1200" b="1"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Acoustic Detection Becomes a Must for Low-Altitude Security</a:t>
            </a:r>
            <a:endParaRPr lang="en-US" sz="1100"/>
          </a:p>
        </p:txBody>
      </p:sp>
      <p:sp>
        <p:nvSpPr>
          <p:cNvPr id="5" name="AutoShape 5"/>
          <p:cNvSpPr/>
          <p:nvPr/>
        </p:nvSpPr>
        <p:spPr>
          <a:xfrm>
            <a:off x="1016000" y="2286000"/>
            <a:ext cx="3810000" cy="2794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0000"/>
              </a:lnSpc>
              <a:defRPr/>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The demand for zero-electromagnetic-interference passive detection in global critical infrastructure continues to grow. Acoustic detection emits no RF signals, causing no interference to airport navigation, industrial communications or civilian frequency bands, making it the preferred solution for RF-sensitive scenarios.</a:t>
            </a:r>
            <a:endParaRPr lang="en-US" sz="1100"/>
          </a:p>
          <a:p>
            <a:pPr marL="0" indent="0" algn="l">
              <a:lnSpc>
                <a:spcPct val="100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Key market players include </a:t>
            </a:r>
            <a:r>
              <a:rPr lang="en-US" sz="1000" b="1"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New Ark (China)</a:t>
            </a: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Insignito, Squarehead, etc., which mainly sell complete systems.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5080000" y="1524000"/>
            <a:ext cx="6096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Core Parameter Comparison</a:t>
            </a:r>
            <a:endParaRPr lang="en-US" sz="1100"/>
          </a:p>
        </p:txBody>
      </p:sp>
      <p:graphicFrame>
        <p:nvGraphicFramePr>
          <p:cNvPr id="7" name="Table 7"/>
          <p:cNvGraphicFramePr>
            <a:graphicFrameLocks noGrp="1"/>
          </p:cNvGraphicFramePr>
          <p:nvPr/>
        </p:nvGraphicFramePr>
        <p:xfrm>
          <a:off x="5080000" y="2032000"/>
          <a:ext cx="6096000" cy="2921000"/>
        </p:xfrm>
        <a:graphic>
          <a:graphicData uri="http://schemas.openxmlformats.org/drawingml/2006/table">
            <a:tbl>
              <a:tblPr>
                <a:effectLst/>
              </a:tblPr>
              <a:tblGrid>
                <a:gridCol w="1270000"/>
                <a:gridCol w="1524000"/>
                <a:gridCol w="1651000"/>
                <a:gridCol w="1651000"/>
              </a:tblGrid>
              <a:tr h="533400">
                <a:tc>
                  <a:txBody>
                    <a:bodyPr rtlCol="0"/>
                    <a:lstStyle/>
                    <a:p>
                      <a:pPr marL="0" indent="0" algn="ctr">
                        <a:lnSpc>
                          <a:spcPct val="100000"/>
                        </a:lnSpc>
                        <a:defRPr/>
                      </a:pPr>
                      <a:r>
                        <a:rPr lang="en-US" sz="10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Comparison Dimension</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143228">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Our Product</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B48C50">
                        <a:alpha val="100000"/>
                      </a:srgbClr>
                    </a:solidFill>
                  </a:tcPr>
                </a:tc>
                <a:tc>
                  <a:txBody>
                    <a:bodyPr rtlCol="0"/>
                    <a:lstStyle/>
                    <a:p>
                      <a:pPr marL="0" indent="0" algn="ctr">
                        <a:lnSpc>
                          <a:spcPct val="100000"/>
                        </a:lnSpc>
                        <a:defRPr/>
                      </a:pPr>
                      <a:r>
                        <a:rPr lang="en-US" sz="1000" b="1"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Insignito (System)</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C8C8BE">
                        <a:alpha val="100000"/>
                      </a:srgbClr>
                    </a:solidFill>
                  </a:tcPr>
                </a:tc>
                <a:tc>
                  <a:txBody>
                    <a:bodyPr rtlCol="0"/>
                    <a:lstStyle/>
                    <a:p>
                      <a:pPr marL="0" indent="0" algn="ctr">
                        <a:lnSpc>
                          <a:spcPct val="100000"/>
                        </a:lnSpc>
                        <a:defRPr/>
                      </a:pPr>
                      <a:r>
                        <a:rPr lang="en-US" sz="1000" b="1"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Squarehead (System)</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C8C8BE">
                        <a:alpha val="100000"/>
                      </a:srgbClr>
                    </a:solidFill>
                  </a:tcPr>
                </a:tc>
              </a:tr>
              <a:tr h="482600">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Max Array Count</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3 (16 Planned)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1/Scalable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1/Scalable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482600">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 Count</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64/128/192</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50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128</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482600">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Targets per Array</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16+</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Not Disclosed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Not Disclosed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482600">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Cooperation Model</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System + Module Integration</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System Sales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System Sales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457200">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RF Sensor Integration</a:t>
                      </a:r>
                      <a:endParaRPr lang="en-US" sz="1100"/>
                    </a:p>
                  </a:txBody>
                  <a:tcPr marL="101600" marR="101600" marT="88900" marB="889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Supported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Integration Supported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Integration Supported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bl>
          </a:graphicData>
        </a:graphic>
      </p:graphicFrame>
      <p:sp>
        <p:nvSpPr>
          <p:cNvPr id="8" name="AutoShape 8"/>
          <p:cNvSpPr/>
          <p:nvPr/>
        </p:nvSpPr>
        <p:spPr>
          <a:xfrm>
            <a:off x="1016000" y="5080000"/>
            <a:ext cx="1016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8000"/>
              </a:lnSpc>
              <a:defRPr/>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Core Differentiation: </a:t>
            </a: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We focus on providing high-performance PCBA modules to support partners in secondary development and brand customization. Unlike system sellers like Insignito and Squarehead, we offer greater flexibility and cost advantages, helping customers quickly launch their own branded acoustic detection products.</a:t>
            </a:r>
            <a:endParaRPr lang="en-US" sz="1100"/>
          </a:p>
        </p:txBody>
      </p:sp>
      <p:sp>
        <p:nvSpPr>
          <p:cNvPr id="9" name="AutoShape 9"/>
          <p:cNvSpPr/>
          <p:nvPr/>
        </p:nvSpPr>
        <p:spPr>
          <a:xfrm>
            <a:off x="1016000" y="5842000"/>
            <a:ext cx="10160000" cy="444500"/>
          </a:xfrm>
          <a:prstGeom prst="rect">
            <a:avLst/>
          </a:prstGeom>
          <a:noFill/>
          <a:ln w="12700" cap="flat" cmpd="sng">
            <a:noFill/>
            <a:prstDash val="solid"/>
            <a:round/>
          </a:ln>
        </p:spPr>
        <p:txBody>
          <a:bodyPr vert="horz" wrap="square" lIns="0" tIns="0" rIns="0" bIns="0" rtlCol="0" anchor="ctr">
            <a:noAutofit/>
          </a:bodyPr>
          <a:lstStyle/>
          <a:p>
            <a:pPr marL="0" indent="0" algn="l">
              <a:lnSpc>
                <a:spcPct val="108000"/>
              </a:lnSpc>
              <a:defRPr/>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Business Cooperation Model: </a:t>
            </a: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Technology Transfer: $300,000 | Core Algorithm Module Supply: $1,800/pcs</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406400"/>
            <a:ext cx="10668000" cy="406400"/>
          </a:xfrm>
          <a:prstGeom prst="rect">
            <a:avLst/>
          </a:prstGeom>
          <a:noFill/>
          <a:ln w="12700" cap="flat" cmpd="sng">
            <a:noFill/>
            <a:prstDash val="solid"/>
            <a:round/>
          </a:ln>
        </p:spPr>
        <p:txBody>
          <a:bodyPr vert="horz" wrap="none" lIns="0" tIns="0" rIns="0" bIns="0" rtlCol="0" anchor="ctr">
            <a:noAutofit/>
          </a:bodyPr>
          <a:lstStyle/>
          <a:p>
            <a:pPr marL="0" indent="0" algn="l">
              <a:lnSpc>
                <a:spcPct val="125000"/>
              </a:lnSpc>
              <a:defRPr/>
            </a:pPr>
            <a:r>
              <a:rPr lang="en-US" sz="18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Global Competitor Price Benchmark | Single-Array Hardware Reference Retail (USD)</a:t>
            </a:r>
            <a:endParaRPr lang="en-US" sz="1100"/>
          </a:p>
        </p:txBody>
      </p:sp>
      <p:cxnSp>
        <p:nvCxnSpPr>
          <p:cNvPr id="3" name="Connector 3"/>
          <p:cNvCxnSpPr/>
          <p:nvPr/>
        </p:nvCxnSpPr>
        <p:spPr>
          <a:xfrm rot="-34376">
            <a:off x="762032" y="908050"/>
            <a:ext cx="127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4" name="AutoShape 4"/>
          <p:cNvSpPr/>
          <p:nvPr/>
        </p:nvSpPr>
        <p:spPr>
          <a:xfrm>
            <a:off x="762000" y="990600"/>
            <a:ext cx="10668000" cy="3556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0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Market research data compiled from public tender records, distributor quotations and industry reports (2024-2026). Prices are reference ranges for single-array complete hardware units.</a:t>
            </a:r>
            <a:endParaRPr lang="en-US" sz="1100"/>
          </a:p>
        </p:txBody>
      </p:sp>
      <p:graphicFrame>
        <p:nvGraphicFramePr>
          <p:cNvPr id="5" name="Table 5"/>
          <p:cNvGraphicFramePr>
            <a:graphicFrameLocks noGrp="1"/>
          </p:cNvGraphicFramePr>
          <p:nvPr/>
        </p:nvGraphicFramePr>
        <p:xfrm>
          <a:off x="762000" y="1422400"/>
          <a:ext cx="10668000" cy="4762500"/>
        </p:xfrm>
        <a:graphic>
          <a:graphicData uri="http://schemas.openxmlformats.org/drawingml/2006/table">
            <a:tbl>
              <a:tblPr>
                <a:effectLst/>
              </a:tblPr>
              <a:tblGrid>
                <a:gridCol w="1651000"/>
                <a:gridCol w="825500"/>
                <a:gridCol w="1714500"/>
                <a:gridCol w="952500"/>
                <a:gridCol w="1333500"/>
                <a:gridCol w="4191000"/>
              </a:tblGrid>
              <a:tr h="368300">
                <a:tc>
                  <a:txBody>
                    <a:bodyPr rtlCol="0"/>
                    <a:lstStyle/>
                    <a:p>
                      <a:pPr marL="0" indent="0" algn="ctr">
                        <a:lnSpc>
                          <a:spcPct val="100000"/>
                        </a:lnSpc>
                        <a:defRPr/>
                      </a:pPr>
                      <a:r>
                        <a:rPr lang="en-US" sz="10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Company</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143228">
                        <a:alpha val="100000"/>
                      </a:srgbClr>
                    </a:solidFill>
                  </a:tcPr>
                </a:tc>
                <a:tc>
                  <a:txBody>
                    <a:bodyPr rtlCol="0"/>
                    <a:lstStyle/>
                    <a:p>
                      <a:pPr marL="0" indent="0" algn="ctr">
                        <a:lnSpc>
                          <a:spcPct val="100000"/>
                        </a:lnSpc>
                        <a:defRPr/>
                      </a:pPr>
                      <a:r>
                        <a:rPr lang="en-US" sz="10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Country</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143228">
                        <a:alpha val="100000"/>
                      </a:srgbClr>
                    </a:solidFill>
                  </a:tcPr>
                </a:tc>
                <a:tc>
                  <a:txBody>
                    <a:bodyPr rtlCol="0"/>
                    <a:lstStyle/>
                    <a:p>
                      <a:pPr marL="0" indent="0" algn="ctr">
                        <a:lnSpc>
                          <a:spcPct val="100000"/>
                        </a:lnSpc>
                        <a:defRPr/>
                      </a:pPr>
                      <a:r>
                        <a:rPr lang="en-US" sz="10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Representative Product</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143228">
                        <a:alpha val="100000"/>
                      </a:srgbClr>
                    </a:solidFill>
                  </a:tcPr>
                </a:tc>
                <a:tc>
                  <a:txBody>
                    <a:bodyPr rtlCol="0"/>
                    <a:lstStyle/>
                    <a:p>
                      <a:pPr marL="0" indent="0" algn="ctr">
                        <a:lnSpc>
                          <a:spcPct val="100000"/>
                        </a:lnSpc>
                        <a:defRPr/>
                      </a:pPr>
                      <a:r>
                        <a:rPr lang="en-US" sz="10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143228">
                        <a:alpha val="100000"/>
                      </a:srgbClr>
                    </a:solidFill>
                  </a:tcPr>
                </a:tc>
                <a:tc>
                  <a:txBody>
                    <a:bodyPr rtlCol="0"/>
                    <a:lstStyle/>
                    <a:p>
                      <a:pPr marL="0" indent="0" algn="ctr">
                        <a:lnSpc>
                          <a:spcPct val="100000"/>
                        </a:lnSpc>
                        <a:defRPr/>
                      </a:pPr>
                      <a:r>
                        <a:rPr lang="en-US" sz="10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Ref. Price (USD)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143228">
                        <a:alpha val="100000"/>
                      </a:srgbClr>
                    </a:solidFill>
                  </a:tcPr>
                </a:tc>
                <a:tc>
                  <a:txBody>
                    <a:bodyPr rtlCol="0"/>
                    <a:lstStyle/>
                    <a:p>
                      <a:pPr marL="0" indent="0" algn="ctr">
                        <a:lnSpc>
                          <a:spcPct val="100000"/>
                        </a:lnSpc>
                        <a:defRPr/>
                      </a:pPr>
                      <a:r>
                        <a:rPr lang="en-US" sz="10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Remarks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143228">
                        <a:alpha val="100000"/>
                      </a:srgbClr>
                    </a:solid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Squarehead Technology</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Norway</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Discovair G2+</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128-ch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$42,000-58,000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High-end benchmark, with optical camera, 360 hemisphere, NATO procurement premium</a:t>
                      </a:r>
                      <a:endParaRPr lang="en-US" sz="1100"/>
                    </a:p>
                  </a:txBody>
                  <a:tcPr marL="101600" marR="101600" marT="57150" marB="5715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Insignito</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Israel</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DUMBO</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64-128ch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$28,000-40,000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Low SWaP, modular, multi-node networking, IDF validated model</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SPHEAR Sound Intelligence</a:t>
                      </a:r>
                      <a:endParaRPr lang="en-US" sz="1100"/>
                    </a:p>
                  </a:txBody>
                  <a:tcPr marL="101600" marR="101600" marT="50800" marB="508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EU</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SPHEAR Detect</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64-128ch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$26,000-38,000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Perimeter acoustic source localization, infrastructure security focus</a:t>
                      </a:r>
                      <a:endParaRPr lang="en-US" sz="1100"/>
                    </a:p>
                  </a:txBody>
                  <a:tcPr marL="101600" marR="101600" marT="57150" marB="5715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OptiNav</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USA</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Drone Hound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64-128ch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$30,000-44,000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imaging beamforming, US GSA schedule product</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SonicEye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Poland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SonicEye-360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64-128ch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$22,000-34,000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Eastern Europe field-deployed, cost-effective European solution</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Askalon Industries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France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Sentinel</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64-128ch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$24,000-36,000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Edge AI, SAPIENT compatible, border project oriented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SONIS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Romania</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SONIS-AcuNode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$16,000-24,000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Eastern Europe value option, acoustic-first C-UAS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BeephoniX</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EU</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BeephoniX Defense Node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$18,000-26,000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Lightweight outdoor array, compact form factor</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DroSonic</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USA</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DroSonic Percept</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64-128ch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$27,000-39,000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Edge AI processing, North American security market</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ACU Labs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US/EU</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ACU-Acoustic Array</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64-128ch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$25,000-37,000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Array hardware + algorithm kit output model</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683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Cydra Defense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USA</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Acoustic-Grid Node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64-ch</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$21,000-30,000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Multi-node mesh networking architecture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42900">
                <a:tc>
                  <a:txBody>
                    <a:bodyPr rtlCol="0"/>
                    <a:lstStyle/>
                    <a:p>
                      <a:pPr marL="0" indent="0" algn="l">
                        <a:lnSpc>
                          <a:spcPct val="100000"/>
                        </a:lnSpc>
                        <a:defRPr/>
                      </a:pPr>
                      <a:r>
                        <a:rPr lang="en-US" sz="950" b="1" i="0" u="none" strike="noStrike">
                          <a:solidFill>
                            <a:srgbClr val="282823"/>
                          </a:solidFill>
                          <a:latin typeface="Noto Sans SC" panose="020B0200000000000000" charset="-122"/>
                          <a:ea typeface="Noto Sans SC" panose="020B0200000000000000" charset="-122"/>
                          <a:cs typeface="Noto Sans SC" panose="020B0200000000000000" charset="-122"/>
                          <a:sym typeface="Noto Sans SC" panose="020B0200000000000000" charset="-122"/>
                        </a:rPr>
                        <a:t>PROMETHEUS</a:t>
                      </a:r>
                      <a:endParaRPr lang="en-US" sz="1100"/>
                    </a:p>
                  </a:txBody>
                  <a:tcPr marL="101600" marR="101600" marT="98425" marB="98425"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USA</a:t>
                      </a:r>
                      <a:endParaRPr lang="en-US" sz="1100"/>
                    </a:p>
                  </a:txBody>
                  <a:tcPr marL="101600" marR="101600" marT="98425" marB="98425"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Acoustic EW Unit</a:t>
                      </a:r>
                      <a:endParaRPr lang="en-US" sz="1100"/>
                    </a:p>
                  </a:txBody>
                  <a:tcPr marL="101600" marR="101600" marT="38100" marB="381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64-128ch</a:t>
                      </a:r>
                      <a:endParaRPr lang="en-US" sz="1100"/>
                    </a:p>
                  </a:txBody>
                  <a:tcPr marL="101600" marR="101600" marT="98425" marB="98425"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50" b="1" i="0" u="none" strike="noStrike">
                          <a:solidFill>
                            <a:srgbClr val="A05A28"/>
                          </a:solidFill>
                          <a:latin typeface="Noto Sans SC" panose="020B0200000000000000" charset="-122"/>
                          <a:ea typeface="Noto Sans SC" panose="020B0200000000000000" charset="-122"/>
                          <a:cs typeface="Noto Sans SC" panose="020B0200000000000000" charset="-122"/>
                          <a:sym typeface="Noto Sans SC" panose="020B0200000000000000" charset="-122"/>
                        </a:rPr>
                        <a:t>$29,000-42,000</a:t>
                      </a:r>
                      <a:endParaRPr lang="en-US" sz="1100"/>
                    </a:p>
                  </a:txBody>
                  <a:tcPr marL="101600" marR="101600" marT="98425" marB="98425"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l">
                        <a:lnSpc>
                          <a:spcPct val="100000"/>
                        </a:lnSpc>
                        <a:defRPr/>
                      </a:pPr>
                      <a:r>
                        <a:rPr lang="en-US" sz="900" b="0"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US military early-warning program prototype system</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bl>
          </a:graphicData>
        </a:graphic>
      </p:graphicFrame>
      <p:sp>
        <p:nvSpPr>
          <p:cNvPr id="6" name="AutoShape 6"/>
          <p:cNvSpPr/>
          <p:nvPr/>
        </p:nvSpPr>
        <p:spPr>
          <a:xfrm>
            <a:off x="762000" y="6286500"/>
            <a:ext cx="10668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950" b="0" i="1"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Key Insight: All competitors sell complete finished units. Our PCBA module-only model enables partners to build branded products at 40-60% lower BOM cost, capturing the margin currently held by integrators.</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7620000" cy="571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2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Core Technical Advantages of the Product</a:t>
            </a:r>
            <a:endParaRPr lang="en-US" sz="1100"/>
          </a:p>
        </p:txBody>
      </p:sp>
      <p:cxnSp>
        <p:nvCxnSpPr>
          <p:cNvPr id="3" name="Connector 3"/>
          <p:cNvCxnSpPr/>
          <p:nvPr/>
        </p:nvCxnSpPr>
        <p:spPr>
          <a:xfrm rot="-34376">
            <a:off x="1016032" y="1263650"/>
            <a:ext cx="127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4" name="AutoShape 4"/>
          <p:cNvSpPr/>
          <p:nvPr/>
        </p:nvSpPr>
        <p:spPr>
          <a:xfrm>
            <a:off x="1016000" y="1651000"/>
            <a:ext cx="5334000" cy="444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6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Acoustic Detection Only, Zero RF Emission</a:t>
            </a:r>
            <a:endParaRPr lang="en-US" sz="1100"/>
          </a:p>
        </p:txBody>
      </p:sp>
      <p:sp>
        <p:nvSpPr>
          <p:cNvPr id="5" name="AutoShape 5"/>
          <p:cNvSpPr/>
          <p:nvPr/>
        </p:nvSpPr>
        <p:spPr>
          <a:xfrm>
            <a:off x="1016000" y="2159000"/>
            <a:ext cx="5334000" cy="3556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1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01 Zero Electromagnetic Interference</a:t>
            </a: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 No RF signals are transmitted, with no impact on airport navigation, industrial wireless, or civilian communications, ideal for RF-sensitive scenarios.</a:t>
            </a:r>
            <a:endParaRPr lang="en-US" sz="1100"/>
          </a:p>
          <a:p>
            <a:pPr marL="0" indent="0" algn="l">
              <a:lnSpc>
                <a:spcPct val="125000"/>
              </a:lnSpc>
            </a:pPr>
            <a:r>
              <a:rPr lang="en-US" sz="11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02 Multi-target Localization</a:t>
            </a: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 Based on microphone array beamforming and TDOA algorithms, it can identify, classify, and locate multiple drone targets simultaneously.</a:t>
            </a:r>
            <a:endPar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1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03 All-weather Operation</a:t>
            </a: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 Unaffected by light, haze, rain, or snow, it enables 24/7 continuous monitoring, filling the blind spots of optical and radar systems in severe weather.</a:t>
            </a:r>
            <a:endPar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1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04 Acoustic Fingerprint Library</a:t>
            </a: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 Built-in real-time drone acoustic fingerprint database, supporting identification of multi-rotor, fixed-wing, FPV, etc., with continuous updates.</a:t>
            </a:r>
            <a:endPar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1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05 Array Networking</a:t>
            </a: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 Supports multi-node array networking, with a single array covering 120°, three arrays for 360° omnidirectional coverage, and a networking distance of up to several kilometers.</a:t>
            </a:r>
            <a:endPar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6858000" y="1651000"/>
            <a:ext cx="4318000" cy="4064000"/>
          </a:xfrm>
          <a:prstGeom prst="roundRect">
            <a:avLst>
              <a:gd name="adj" fmla="val 2500"/>
            </a:avLst>
          </a:prstGeom>
          <a:solidFill>
            <a:srgbClr val="143228">
              <a:alpha val="100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7112000" y="1905000"/>
            <a:ext cx="3810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Key Technical Parameters</a:t>
            </a:r>
            <a:endParaRPr lang="en-US" sz="1100"/>
          </a:p>
        </p:txBody>
      </p:sp>
      <p:cxnSp>
        <p:nvCxnSpPr>
          <p:cNvPr id="8" name="Connector 8"/>
          <p:cNvCxnSpPr/>
          <p:nvPr/>
        </p:nvCxnSpPr>
        <p:spPr>
          <a:xfrm rot="-11459">
            <a:off x="7112011" y="2343150"/>
            <a:ext cx="3810000" cy="12700"/>
          </a:xfrm>
          <a:prstGeom prst="straightConnector1">
            <a:avLst/>
          </a:prstGeom>
          <a:solidFill>
            <a:srgbClr val="DEE0E3">
              <a:alpha val="100000"/>
            </a:srgbClr>
          </a:solidFill>
          <a:ln w="12700" cap="flat" cmpd="sng">
            <a:solidFill>
              <a:srgbClr val="B48C50">
                <a:alpha val="30000"/>
              </a:srgbClr>
            </a:solidFill>
            <a:prstDash val="solid"/>
            <a:round/>
            <a:headEnd type="none" w="med" len="med"/>
            <a:tailEnd type="none" w="med" len="med"/>
          </a:ln>
        </p:spPr>
      </p:cxnSp>
      <p:sp>
        <p:nvSpPr>
          <p:cNvPr id="9" name="AutoShape 9"/>
          <p:cNvSpPr/>
          <p:nvPr/>
        </p:nvSpPr>
        <p:spPr>
          <a:xfrm>
            <a:off x="7112000" y="2540000"/>
            <a:ext cx="1397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200" b="0" i="0" u="none" strike="noStrike">
                <a:solidFill>
                  <a:srgbClr val="B4B4AA"/>
                </a:solidFill>
                <a:latin typeface="Noto Sans SC" panose="020B0200000000000000" charset="-122"/>
                <a:ea typeface="Noto Sans SC" panose="020B0200000000000000" charset="-122"/>
                <a:cs typeface="Noto Sans SC" panose="020B0200000000000000" charset="-122"/>
                <a:sym typeface="Noto Sans SC" panose="020B0200000000000000" charset="-122"/>
              </a:rPr>
              <a:t>Detection Range</a:t>
            </a:r>
            <a:endParaRPr lang="en-US" sz="1100"/>
          </a:p>
        </p:txBody>
      </p:sp>
      <p:sp>
        <p:nvSpPr>
          <p:cNvPr id="10" name="AutoShape 10"/>
          <p:cNvSpPr/>
          <p:nvPr/>
        </p:nvSpPr>
        <p:spPr>
          <a:xfrm>
            <a:off x="8636000" y="2540000"/>
            <a:ext cx="2286000" cy="317500"/>
          </a:xfrm>
          <a:prstGeom prst="rect">
            <a:avLst/>
          </a:prstGeom>
          <a:noFill/>
          <a:ln w="12700" cap="flat" cmpd="sng">
            <a:noFill/>
            <a:prstDash val="solid"/>
            <a:round/>
          </a:ln>
        </p:spPr>
        <p:txBody>
          <a:bodyPr vert="horz" wrap="none" lIns="0" tIns="0" rIns="0" bIns="0" rtlCol="0" anchor="ctr">
            <a:noAutofit/>
          </a:bodyPr>
          <a:lstStyle/>
          <a:p>
            <a:pPr marL="0" indent="0" algn="r">
              <a:lnSpc>
                <a:spcPct val="125000"/>
              </a:lnSpc>
              <a:defRPr/>
            </a:pPr>
            <a:r>
              <a:rPr lang="en-US" sz="11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Multi-rotor 500m+ / Fixed-wing 5km+</a:t>
            </a:r>
            <a:endParaRPr lang="en-US" sz="1100"/>
          </a:p>
        </p:txBody>
      </p:sp>
      <p:sp>
        <p:nvSpPr>
          <p:cNvPr id="11" name="AutoShape 11"/>
          <p:cNvSpPr/>
          <p:nvPr/>
        </p:nvSpPr>
        <p:spPr>
          <a:xfrm>
            <a:off x="7112000" y="2984500"/>
            <a:ext cx="1778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200" b="0" i="0" u="none" strike="noStrike">
                <a:solidFill>
                  <a:srgbClr val="B4B4AA"/>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Coverage Angle</a:t>
            </a:r>
            <a:endParaRPr lang="en-US" sz="1100"/>
          </a:p>
        </p:txBody>
      </p:sp>
      <p:sp>
        <p:nvSpPr>
          <p:cNvPr id="12" name="AutoShape 12"/>
          <p:cNvSpPr/>
          <p:nvPr/>
        </p:nvSpPr>
        <p:spPr>
          <a:xfrm>
            <a:off x="9017000" y="29845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 Array 120° / Three Arrays 360°</a:t>
            </a:r>
            <a:endParaRPr lang="en-US" sz="1100"/>
          </a:p>
        </p:txBody>
      </p:sp>
      <p:sp>
        <p:nvSpPr>
          <p:cNvPr id="13" name="AutoShape 13"/>
          <p:cNvSpPr/>
          <p:nvPr/>
        </p:nvSpPr>
        <p:spPr>
          <a:xfrm>
            <a:off x="7112000" y="3429000"/>
            <a:ext cx="1778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200" b="0" i="0" u="none" strike="noStrike">
                <a:solidFill>
                  <a:srgbClr val="B4B4AA"/>
                </a:solidFill>
                <a:latin typeface="Noto Sans SC" panose="020B0200000000000000" charset="-122"/>
                <a:ea typeface="Noto Sans SC" panose="020B0200000000000000" charset="-122"/>
                <a:cs typeface="Noto Sans SC" panose="020B0200000000000000" charset="-122"/>
                <a:sym typeface="Noto Sans SC" panose="020B0200000000000000" charset="-122"/>
              </a:rPr>
              <a:t>Simultaneous Targets</a:t>
            </a:r>
            <a:endParaRPr lang="en-US" sz="1100"/>
          </a:p>
        </p:txBody>
      </p:sp>
      <p:sp>
        <p:nvSpPr>
          <p:cNvPr id="14" name="AutoShape 14"/>
          <p:cNvSpPr/>
          <p:nvPr/>
        </p:nvSpPr>
        <p:spPr>
          <a:xfrm>
            <a:off x="9017000" y="34290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 Array 16+ / Three Arrays 48+</a:t>
            </a:r>
            <a:endParaRPr lang="en-US" sz="1100"/>
          </a:p>
        </p:txBody>
      </p:sp>
      <p:sp>
        <p:nvSpPr>
          <p:cNvPr id="15" name="AutoShape 15"/>
          <p:cNvSpPr/>
          <p:nvPr/>
        </p:nvSpPr>
        <p:spPr>
          <a:xfrm>
            <a:off x="7112000" y="3873500"/>
            <a:ext cx="1778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200" b="0" i="0" u="none" strike="noStrike">
                <a:solidFill>
                  <a:srgbClr val="B4B4AA"/>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 Configuration</a:t>
            </a:r>
            <a:endParaRPr lang="en-US" sz="1100"/>
          </a:p>
        </p:txBody>
      </p:sp>
      <p:sp>
        <p:nvSpPr>
          <p:cNvPr id="16" name="AutoShape 16"/>
          <p:cNvSpPr/>
          <p:nvPr/>
        </p:nvSpPr>
        <p:spPr>
          <a:xfrm>
            <a:off x="9017000" y="38735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64 / 128 / 192 Channels</a:t>
            </a:r>
            <a:endParaRPr lang="en-US" sz="1100"/>
          </a:p>
        </p:txBody>
      </p:sp>
      <p:sp>
        <p:nvSpPr>
          <p:cNvPr id="17" name="AutoShape 17"/>
          <p:cNvSpPr/>
          <p:nvPr/>
        </p:nvSpPr>
        <p:spPr>
          <a:xfrm>
            <a:off x="7112000" y="4318000"/>
            <a:ext cx="1778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200" b="0" i="0" u="none" strike="noStrike">
                <a:solidFill>
                  <a:srgbClr val="B4B4AA"/>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Operating Temperature</a:t>
            </a:r>
            <a:endParaRPr lang="en-US" sz="1100"/>
          </a:p>
        </p:txBody>
      </p:sp>
      <p:sp>
        <p:nvSpPr>
          <p:cNvPr id="18" name="AutoShape 18"/>
          <p:cNvSpPr/>
          <p:nvPr/>
        </p:nvSpPr>
        <p:spPr>
          <a:xfrm>
            <a:off x="9017000" y="43180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-30℃ ~ +65℃</a:t>
            </a:r>
            <a:endParaRPr lang="en-US" sz="1100"/>
          </a:p>
        </p:txBody>
      </p:sp>
      <p:sp>
        <p:nvSpPr>
          <p:cNvPr id="19" name="AutoShape 19"/>
          <p:cNvSpPr/>
          <p:nvPr/>
        </p:nvSpPr>
        <p:spPr>
          <a:xfrm>
            <a:off x="7112000" y="4762500"/>
            <a:ext cx="1778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200" b="0" i="0" u="none" strike="noStrike">
                <a:solidFill>
                  <a:srgbClr val="B4B4AA"/>
                </a:solidFill>
                <a:latin typeface="Noto Sans SC" panose="020B0200000000000000" charset="-122"/>
                <a:ea typeface="Noto Sans SC" panose="020B0200000000000000" charset="-122"/>
                <a:cs typeface="Noto Sans SC" panose="020B0200000000000000" charset="-122"/>
                <a:sym typeface="Noto Sans SC" panose="020B0200000000000000" charset="-122"/>
              </a:rPr>
              <a:t>Protection Level</a:t>
            </a:r>
            <a:endParaRPr lang="en-US" sz="1100"/>
          </a:p>
        </p:txBody>
      </p:sp>
      <p:sp>
        <p:nvSpPr>
          <p:cNvPr id="20" name="AutoShape 20"/>
          <p:cNvSpPr/>
          <p:nvPr/>
        </p:nvSpPr>
        <p:spPr>
          <a:xfrm>
            <a:off x="9017000" y="47625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IP65 Industrial Grade</a:t>
            </a:r>
            <a:endParaRPr lang="en-US" sz="1100"/>
          </a:p>
        </p:txBody>
      </p:sp>
      <p:sp>
        <p:nvSpPr>
          <p:cNvPr id="21" name="AutoShape 21"/>
          <p:cNvSpPr/>
          <p:nvPr/>
        </p:nvSpPr>
        <p:spPr>
          <a:xfrm>
            <a:off x="7112000" y="5207000"/>
            <a:ext cx="3810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000" b="0" i="0" u="none" strike="noStrike">
                <a:solidFill>
                  <a:srgbClr val="A0A096"/>
                </a:solidFill>
                <a:latin typeface="Noto Sans SC" panose="020B0200000000000000" charset="-122"/>
                <a:ea typeface="Noto Sans SC" panose="020B0200000000000000" charset="-122"/>
                <a:cs typeface="Noto Sans SC" panose="020B0200000000000000" charset="-122"/>
                <a:sym typeface="Noto Sans SC" panose="020B0200000000000000" charset="-122"/>
              </a:rPr>
              <a:t>Data Source: Suburban testing results may vary depending on the environment..</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636000" y="2540000"/>
            <a:ext cx="2286000" cy="317500"/>
          </a:xfrm>
          <a:prstGeom prst="rect">
            <a:avLst/>
          </a:prstGeom>
          <a:noFill/>
          <a:ln w="12700" cap="flat" cmpd="sng">
            <a:noFill/>
            <a:prstDash val="solid"/>
            <a:round/>
          </a:ln>
        </p:spPr>
        <p:txBody>
          <a:bodyPr vert="horz" wrap="none" lIns="0" tIns="0" rIns="0" bIns="0" rtlCol="0" anchor="ctr">
            <a:noAutofit/>
          </a:bodyPr>
          <a:lstStyle/>
          <a:p>
            <a:pPr marL="0" indent="0" algn="r">
              <a:lnSpc>
                <a:spcPct val="125000"/>
              </a:lnSpc>
              <a:defRPr/>
            </a:pPr>
            <a:r>
              <a:rPr lang="en-US" sz="11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Multi-rotor 500m+ / Fixed-wing 5km+</a:t>
            </a:r>
            <a:endParaRPr lang="en-US" sz="1100"/>
          </a:p>
        </p:txBody>
      </p:sp>
      <p:sp>
        <p:nvSpPr>
          <p:cNvPr id="3" name="AutoShape 3"/>
          <p:cNvSpPr/>
          <p:nvPr/>
        </p:nvSpPr>
        <p:spPr>
          <a:xfrm>
            <a:off x="9017000" y="29845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 Array 120° / Three Arrays 360°</a:t>
            </a:r>
            <a:endParaRPr lang="en-US" sz="1100"/>
          </a:p>
        </p:txBody>
      </p:sp>
      <p:sp>
        <p:nvSpPr>
          <p:cNvPr id="4" name="AutoShape 4"/>
          <p:cNvSpPr/>
          <p:nvPr/>
        </p:nvSpPr>
        <p:spPr>
          <a:xfrm>
            <a:off x="9017000" y="34290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 Array 16+ / Three Arrays 48+</a:t>
            </a:r>
            <a:endParaRPr lang="en-US" sz="1100"/>
          </a:p>
        </p:txBody>
      </p:sp>
      <p:sp>
        <p:nvSpPr>
          <p:cNvPr id="5" name="AutoShape 5"/>
          <p:cNvSpPr/>
          <p:nvPr/>
        </p:nvSpPr>
        <p:spPr>
          <a:xfrm>
            <a:off x="9017000" y="38735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64 / 128 / 192 Channels</a:t>
            </a:r>
            <a:endParaRPr lang="en-US" sz="1100"/>
          </a:p>
        </p:txBody>
      </p:sp>
      <p:sp>
        <p:nvSpPr>
          <p:cNvPr id="6" name="AutoShape 6"/>
          <p:cNvSpPr/>
          <p:nvPr/>
        </p:nvSpPr>
        <p:spPr>
          <a:xfrm>
            <a:off x="9017000" y="43180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-30℃ ~ +65℃</a:t>
            </a:r>
            <a:endParaRPr lang="en-US" sz="1100"/>
          </a:p>
        </p:txBody>
      </p:sp>
      <p:sp>
        <p:nvSpPr>
          <p:cNvPr id="7" name="AutoShape 7"/>
          <p:cNvSpPr/>
          <p:nvPr/>
        </p:nvSpPr>
        <p:spPr>
          <a:xfrm>
            <a:off x="9017000" y="47625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IP65 Industrial Grade</a:t>
            </a:r>
            <a:endParaRPr lang="en-US" sz="1100"/>
          </a:p>
        </p:txBody>
      </p:sp>
      <p:sp>
        <p:nvSpPr>
          <p:cNvPr id="8" name="AutoShape 8"/>
          <p:cNvSpPr/>
          <p:nvPr/>
        </p:nvSpPr>
        <p:spPr>
          <a:xfrm>
            <a:off x="1016000" y="635000"/>
            <a:ext cx="8890000" cy="571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6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Ultra-Low Altitude Detection Advantage</a:t>
            </a:r>
            <a:endParaRPr lang="en-US" sz="1100"/>
          </a:p>
        </p:txBody>
      </p:sp>
      <p:cxnSp>
        <p:nvCxnSpPr>
          <p:cNvPr id="9" name="Connector 9"/>
          <p:cNvCxnSpPr/>
          <p:nvPr/>
        </p:nvCxnSpPr>
        <p:spPr>
          <a:xfrm rot="-34376">
            <a:off x="1016032" y="1263650"/>
            <a:ext cx="127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10" name="AutoShape 10"/>
          <p:cNvSpPr/>
          <p:nvPr/>
        </p:nvSpPr>
        <p:spPr>
          <a:xfrm>
            <a:off x="1016000" y="1460500"/>
            <a:ext cx="10160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3-200m Altitude Band | The Critical Layer Where Radar &amp; RF Reach Their Limits</a:t>
            </a:r>
            <a:endParaRPr lang="en-US" sz="1100"/>
          </a:p>
        </p:txBody>
      </p:sp>
      <p:sp>
        <p:nvSpPr>
          <p:cNvPr id="11" name="AutoShape 11"/>
          <p:cNvSpPr/>
          <p:nvPr/>
        </p:nvSpPr>
        <p:spPr>
          <a:xfrm>
            <a:off x="1016000" y="1968500"/>
            <a:ext cx="4826000" cy="4254500"/>
          </a:xfrm>
          <a:prstGeom prst="roundRect">
            <a:avLst>
              <a:gd name="adj" fmla="val 2388"/>
            </a:avLst>
          </a:prstGeom>
          <a:solidFill>
            <a:srgbClr val="143228">
              <a:alpha val="100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cxnSp>
        <p:nvCxnSpPr>
          <p:cNvPr id="12" name="Connector 12"/>
          <p:cNvCxnSpPr/>
          <p:nvPr/>
        </p:nvCxnSpPr>
        <p:spPr>
          <a:xfrm rot="-10110">
            <a:off x="1270009" y="2571750"/>
            <a:ext cx="4318000" cy="12700"/>
          </a:xfrm>
          <a:prstGeom prst="straightConnector1">
            <a:avLst/>
          </a:prstGeom>
          <a:solidFill>
            <a:srgbClr val="DEE0E3">
              <a:alpha val="100000"/>
            </a:srgbClr>
          </a:solidFill>
          <a:ln w="12700" cap="flat" cmpd="sng">
            <a:solidFill>
              <a:srgbClr val="B48C50">
                <a:alpha val="30000"/>
              </a:srgbClr>
            </a:solidFill>
            <a:prstDash val="solid"/>
            <a:round/>
            <a:headEnd type="none" w="med" len="med"/>
            <a:tailEnd type="none" w="med" len="med"/>
          </a:ln>
        </p:spPr>
      </p:cxnSp>
      <p:sp>
        <p:nvSpPr>
          <p:cNvPr id="13" name="AutoShape 13"/>
          <p:cNvSpPr/>
          <p:nvPr/>
        </p:nvSpPr>
        <p:spPr>
          <a:xfrm>
            <a:off x="1270000" y="2730500"/>
            <a:ext cx="4318000" cy="3365500"/>
          </a:xfrm>
          <a:prstGeom prst="rect">
            <a:avLst/>
          </a:prstGeom>
          <a:noFill/>
          <a:ln w="12700" cap="flat" cmpd="sng">
            <a:noFill/>
            <a:prstDash val="solid"/>
            <a:round/>
          </a:ln>
        </p:spPr>
        <p:txBody>
          <a:bodyPr vert="horz" wrap="square" lIns="0" tIns="0" rIns="0" bIns="0" rtlCol="0" anchor="ctr">
            <a:noAutofit/>
          </a:bodyPr>
          <a:lstStyle/>
          <a:p>
            <a:pPr marL="0" indent="0" algn="l">
              <a:lnSpc>
                <a:spcPct val="133000"/>
              </a:lnSpc>
              <a:defRPr/>
            </a:pPr>
            <a:r>
              <a:rPr lang="en-US" sz="115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Radar ground clutter:</a:t>
            </a:r>
            <a:r>
              <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 Severe multipath reflection below 200m drastically reduces radar detection probability.</a:t>
            </a:r>
            <a:endParaRPr lang="en-US" sz="1100"/>
          </a:p>
          <a:p>
            <a:pPr marL="0" indent="0" algn="l">
              <a:lnSpc>
                <a:spcPct val="133000"/>
              </a:lnSpc>
            </a:pPr>
            <a:r>
              <a:rPr lang="en-US" sz="115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RF signal obstruction:</a:t>
            </a:r>
            <a:r>
              <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 Buildings, walls and terrain block RF in urban canyons and perimeter zones, creating physical blind spots.</a:t>
            </a:r>
            <a:endPar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15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Optical limitations:</a:t>
            </a:r>
            <a:r>
              <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 Cameras fail at night, in fog, rain, or when drones fly behind structures; small FPV drones are hard to acquire visually.</a:t>
            </a:r>
            <a:endPar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15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Most intrusion altitude:</a:t>
            </a:r>
            <a:r>
              <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 Over 85% of unauthorized drone incursions at critical sites occur between 3-200m AGL.</a:t>
            </a:r>
            <a:endPar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6350000" y="1968500"/>
            <a:ext cx="4826000" cy="4254500"/>
          </a:xfrm>
          <a:prstGeom prst="roundRect">
            <a:avLst>
              <a:gd name="adj" fmla="val 2388"/>
            </a:avLst>
          </a:prstGeom>
          <a:solidFill>
            <a:srgbClr val="EBE8E1">
              <a:alpha val="100000"/>
            </a:srgbClr>
          </a:solidFill>
          <a:ln w="12700" cap="flat" cmpd="sng">
            <a:solidFill>
              <a:srgbClr val="B48C50">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AutoShape 15"/>
          <p:cNvSpPr/>
          <p:nvPr/>
        </p:nvSpPr>
        <p:spPr>
          <a:xfrm>
            <a:off x="6604000" y="2159000"/>
            <a:ext cx="4318000" cy="3556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5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Detection Excels at 3-200m</a:t>
            </a:r>
            <a:endParaRPr lang="en-US" sz="1100"/>
          </a:p>
        </p:txBody>
      </p:sp>
      <p:cxnSp>
        <p:nvCxnSpPr>
          <p:cNvPr id="16" name="Connector 16"/>
          <p:cNvCxnSpPr/>
          <p:nvPr/>
        </p:nvCxnSpPr>
        <p:spPr>
          <a:xfrm rot="-10110">
            <a:off x="6604009" y="2571750"/>
            <a:ext cx="4318000" cy="12700"/>
          </a:xfrm>
          <a:prstGeom prst="straightConnector1">
            <a:avLst/>
          </a:prstGeom>
          <a:solidFill>
            <a:srgbClr val="DEE0E3">
              <a:alpha val="100000"/>
            </a:srgbClr>
          </a:solidFill>
          <a:ln w="12700" cap="flat" cmpd="sng">
            <a:solidFill>
              <a:srgbClr val="B48C50">
                <a:alpha val="30000"/>
              </a:srgbClr>
            </a:solidFill>
            <a:prstDash val="solid"/>
            <a:round/>
            <a:headEnd type="none" w="med" len="med"/>
            <a:tailEnd type="none" w="med" len="med"/>
          </a:ln>
        </p:spPr>
      </p:cxnSp>
      <p:sp>
        <p:nvSpPr>
          <p:cNvPr id="17" name="AutoShape 17"/>
          <p:cNvSpPr/>
          <p:nvPr/>
        </p:nvSpPr>
        <p:spPr>
          <a:xfrm>
            <a:off x="6604000" y="2730500"/>
            <a:ext cx="4318000" cy="3365500"/>
          </a:xfrm>
          <a:prstGeom prst="rect">
            <a:avLst/>
          </a:prstGeom>
          <a:noFill/>
          <a:ln w="12700" cap="flat" cmpd="sng">
            <a:noFill/>
            <a:prstDash val="solid"/>
            <a:round/>
          </a:ln>
        </p:spPr>
        <p:txBody>
          <a:bodyPr vert="horz" wrap="square" lIns="0" tIns="0" rIns="0" bIns="0" rtlCol="0" anchor="ctr">
            <a:noAutofit/>
          </a:bodyPr>
          <a:lstStyle/>
          <a:p>
            <a:pPr marL="0" indent="0" algn="l">
              <a:lnSpc>
                <a:spcPct val="133000"/>
              </a:lnSpc>
              <a:defRPr/>
            </a:pPr>
            <a:r>
              <a:rPr lang="en-US" sz="115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Sound bends around obstacles:</a:t>
            </a:r>
            <a:r>
              <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Acoustic waves diffract over walls, around buildings and through vegetation, reaching the array even without line-of-sight.</a:t>
            </a:r>
            <a:endParaRPr lang="en-US" sz="1100"/>
          </a:p>
          <a:p>
            <a:pPr marL="0" indent="0" algn="l">
              <a:lnSpc>
                <a:spcPct val="133000"/>
              </a:lnSpc>
            </a:pPr>
            <a:r>
              <a:rPr lang="en-US" sz="115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No ground clutter:</a:t>
            </a:r>
            <a:r>
              <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Acoustic sensing is unaffected by radar multipath or ground reflection; every drone motor produces a unique acoustic signature.</a:t>
            </a:r>
            <a:endPar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15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All-weather, all-light:</a:t>
            </a:r>
            <a:r>
              <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Works 24/7 in fog, rain, snow, darkness and smoke — conditions that disable optical and thermal sensors.</a:t>
            </a:r>
            <a:endPar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15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Ideal for perimeter &amp; urban:</a:t>
            </a:r>
            <a:r>
              <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Perfect for airport fence lines, prison walls, government perimeters, port yards and urban canyon environments.</a:t>
            </a:r>
            <a:endPar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636000" y="2540000"/>
            <a:ext cx="2286000" cy="317500"/>
          </a:xfrm>
          <a:prstGeom prst="rect">
            <a:avLst/>
          </a:prstGeom>
          <a:noFill/>
          <a:ln w="12700" cap="flat" cmpd="sng">
            <a:noFill/>
            <a:prstDash val="solid"/>
            <a:round/>
          </a:ln>
        </p:spPr>
        <p:txBody>
          <a:bodyPr vert="horz" wrap="none" lIns="0" tIns="0" rIns="0" bIns="0" rtlCol="0" anchor="ctr">
            <a:noAutofit/>
          </a:bodyPr>
          <a:lstStyle/>
          <a:p>
            <a:pPr marL="0" indent="0" algn="r">
              <a:lnSpc>
                <a:spcPct val="125000"/>
              </a:lnSpc>
              <a:defRPr/>
            </a:pPr>
            <a:r>
              <a:rPr lang="en-US" sz="11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Multi-rotor 500m+ / Fixed-wing 5km+</a:t>
            </a:r>
            <a:endParaRPr lang="en-US" sz="1100"/>
          </a:p>
        </p:txBody>
      </p:sp>
      <p:sp>
        <p:nvSpPr>
          <p:cNvPr id="3" name="AutoShape 3"/>
          <p:cNvSpPr/>
          <p:nvPr/>
        </p:nvSpPr>
        <p:spPr>
          <a:xfrm>
            <a:off x="9017000" y="29845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 Array 120° / Three Arrays 360°</a:t>
            </a:r>
            <a:endParaRPr lang="en-US" sz="1100"/>
          </a:p>
        </p:txBody>
      </p:sp>
      <p:sp>
        <p:nvSpPr>
          <p:cNvPr id="4" name="AutoShape 4"/>
          <p:cNvSpPr/>
          <p:nvPr/>
        </p:nvSpPr>
        <p:spPr>
          <a:xfrm>
            <a:off x="9017000" y="34290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 Array 16+ / Three Arrays 48+</a:t>
            </a:r>
            <a:endParaRPr lang="en-US" sz="1100"/>
          </a:p>
        </p:txBody>
      </p:sp>
      <p:sp>
        <p:nvSpPr>
          <p:cNvPr id="5" name="AutoShape 5"/>
          <p:cNvSpPr/>
          <p:nvPr/>
        </p:nvSpPr>
        <p:spPr>
          <a:xfrm>
            <a:off x="9017000" y="38735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64 / 128 / 192 Channels</a:t>
            </a:r>
            <a:endParaRPr lang="en-US" sz="1100"/>
          </a:p>
        </p:txBody>
      </p:sp>
      <p:sp>
        <p:nvSpPr>
          <p:cNvPr id="6" name="AutoShape 6"/>
          <p:cNvSpPr/>
          <p:nvPr/>
        </p:nvSpPr>
        <p:spPr>
          <a:xfrm>
            <a:off x="9017000" y="43180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-30℃ ~ +65℃</a:t>
            </a:r>
            <a:endParaRPr lang="en-US" sz="1100"/>
          </a:p>
        </p:txBody>
      </p:sp>
      <p:sp>
        <p:nvSpPr>
          <p:cNvPr id="7" name="AutoShape 7"/>
          <p:cNvSpPr/>
          <p:nvPr/>
        </p:nvSpPr>
        <p:spPr>
          <a:xfrm>
            <a:off x="9017000" y="4762500"/>
            <a:ext cx="1905000" cy="317500"/>
          </a:xfrm>
          <a:prstGeom prst="rect">
            <a:avLst/>
          </a:prstGeom>
          <a:noFill/>
          <a:ln w="12700" cap="flat" cmpd="sng">
            <a:noFill/>
            <a:prstDash val="solid"/>
            <a:round/>
          </a:ln>
        </p:spPr>
        <p:txBody>
          <a:bodyPr vert="horz" wrap="square" lIns="0" tIns="0" rIns="0" bIns="0" rtlCol="0" anchor="ctr">
            <a:noAutofit/>
          </a:bodyPr>
          <a:lstStyle/>
          <a:p>
            <a:pPr marL="0" indent="0" algn="r">
              <a:lnSpc>
                <a:spcPct val="125000"/>
              </a:lnSpc>
              <a:defRPr/>
            </a:pPr>
            <a:r>
              <a:rPr lang="en-US" sz="1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IP65 Industrial Grade</a:t>
            </a:r>
            <a:endParaRPr lang="en-US" sz="1100"/>
          </a:p>
        </p:txBody>
      </p:sp>
      <p:sp>
        <p:nvSpPr>
          <p:cNvPr id="8" name="AutoShape 8"/>
          <p:cNvSpPr/>
          <p:nvPr/>
        </p:nvSpPr>
        <p:spPr>
          <a:xfrm>
            <a:off x="1016000" y="635000"/>
            <a:ext cx="10160000" cy="571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6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Fiber-Optic Guided Drone Detection</a:t>
            </a:r>
            <a:endParaRPr lang="en-US" sz="1100"/>
          </a:p>
        </p:txBody>
      </p:sp>
      <p:cxnSp>
        <p:nvCxnSpPr>
          <p:cNvPr id="9" name="Connector 9"/>
          <p:cNvCxnSpPr/>
          <p:nvPr/>
        </p:nvCxnSpPr>
        <p:spPr>
          <a:xfrm rot="-34376">
            <a:off x="1016032" y="1263650"/>
            <a:ext cx="127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10" name="AutoShape 10"/>
          <p:cNvSpPr/>
          <p:nvPr/>
        </p:nvSpPr>
        <p:spPr>
          <a:xfrm>
            <a:off x="1016000" y="1460500"/>
            <a:ext cx="10160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Detection is the ONLY Reliable Means Against RF-Silent Fiber-Optic FPV Drones</a:t>
            </a:r>
            <a:endParaRPr lang="en-US" sz="1100"/>
          </a:p>
        </p:txBody>
      </p:sp>
      <p:sp>
        <p:nvSpPr>
          <p:cNvPr id="11" name="AutoShape 11"/>
          <p:cNvSpPr/>
          <p:nvPr/>
        </p:nvSpPr>
        <p:spPr>
          <a:xfrm>
            <a:off x="1016000" y="1968500"/>
            <a:ext cx="4826000" cy="4254500"/>
          </a:xfrm>
          <a:prstGeom prst="roundRect">
            <a:avLst>
              <a:gd name="adj" fmla="val 2388"/>
            </a:avLst>
          </a:prstGeom>
          <a:solidFill>
            <a:srgbClr val="143228">
              <a:alpha val="100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AutoShape 12"/>
          <p:cNvSpPr/>
          <p:nvPr/>
        </p:nvSpPr>
        <p:spPr>
          <a:xfrm>
            <a:off x="1270000" y="2159000"/>
            <a:ext cx="4318000" cy="3556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5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The Emerging Threat: RF-Silent Drones</a:t>
            </a:r>
            <a:endParaRPr lang="en-US" sz="1100"/>
          </a:p>
        </p:txBody>
      </p:sp>
      <p:cxnSp>
        <p:nvCxnSpPr>
          <p:cNvPr id="13" name="Connector 13"/>
          <p:cNvCxnSpPr/>
          <p:nvPr/>
        </p:nvCxnSpPr>
        <p:spPr>
          <a:xfrm rot="-10110">
            <a:off x="1270009" y="2571750"/>
            <a:ext cx="4318000" cy="12700"/>
          </a:xfrm>
          <a:prstGeom prst="straightConnector1">
            <a:avLst/>
          </a:prstGeom>
          <a:solidFill>
            <a:srgbClr val="DEE0E3">
              <a:alpha val="100000"/>
            </a:srgbClr>
          </a:solidFill>
          <a:ln w="12700" cap="flat" cmpd="sng">
            <a:solidFill>
              <a:srgbClr val="B48C50">
                <a:alpha val="30000"/>
              </a:srgbClr>
            </a:solidFill>
            <a:prstDash val="solid"/>
            <a:round/>
            <a:headEnd type="none" w="med" len="med"/>
            <a:tailEnd type="none" w="med" len="med"/>
          </a:ln>
        </p:spPr>
      </p:cxnSp>
      <p:sp>
        <p:nvSpPr>
          <p:cNvPr id="14" name="AutoShape 14"/>
          <p:cNvSpPr/>
          <p:nvPr/>
        </p:nvSpPr>
        <p:spPr>
          <a:xfrm>
            <a:off x="1270000" y="2730500"/>
            <a:ext cx="4318000" cy="3365500"/>
          </a:xfrm>
          <a:prstGeom prst="rect">
            <a:avLst/>
          </a:prstGeom>
          <a:noFill/>
          <a:ln w="12700" cap="flat" cmpd="sng">
            <a:noFill/>
            <a:prstDash val="solid"/>
            <a:round/>
          </a:ln>
        </p:spPr>
        <p:txBody>
          <a:bodyPr vert="horz" wrap="square" lIns="0" tIns="0" rIns="0" bIns="0" rtlCol="0" anchor="ctr">
            <a:noAutofit/>
          </a:bodyPr>
          <a:lstStyle/>
          <a:p>
            <a:pPr marL="0" indent="0" algn="l">
              <a:lnSpc>
                <a:spcPct val="133000"/>
              </a:lnSpc>
              <a:defRPr/>
            </a:pPr>
            <a:r>
              <a:rPr lang="en-US" sz="115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Fiber-optic FPV link:</a:t>
            </a:r>
            <a:r>
              <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 Operator controls drone via physical fiber cable; video and control signals travel through glass, NOT through radio waves.</a:t>
            </a:r>
            <a:endParaRPr lang="en-US" sz="1100"/>
          </a:p>
          <a:p>
            <a:pPr marL="0" indent="0" algn="l">
              <a:lnSpc>
                <a:spcPct val="133000"/>
              </a:lnSpc>
            </a:pPr>
            <a:r>
              <a:rPr lang="en-US" sz="115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Zero RF emission:</a:t>
            </a:r>
            <a:r>
              <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 No control link, no video downlink, no telemetry transmission — completely invisible to RF detection, spectrum analysis and direction-finding systems.</a:t>
            </a:r>
            <a:endPar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15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Battle-proven:</a:t>
            </a:r>
            <a:r>
              <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 Widely deployed in recent conflicts for precision strike, reconnaissance and tactical delivery; rapidly proliferating to non-state actors.</a:t>
            </a:r>
            <a:endPar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15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Optical limitations:</a:t>
            </a:r>
            <a:r>
              <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 Small size, low altitude and night operations make visual and thermal detection unreliable, especially in urban and cluttered environments.</a:t>
            </a:r>
            <a:endParaRPr lang="en-US" sz="115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350000" y="1968500"/>
            <a:ext cx="4826000" cy="4254500"/>
          </a:xfrm>
          <a:prstGeom prst="roundRect">
            <a:avLst>
              <a:gd name="adj" fmla="val 2388"/>
            </a:avLst>
          </a:prstGeom>
          <a:solidFill>
            <a:srgbClr val="EBE8E1">
              <a:alpha val="100000"/>
            </a:srgbClr>
          </a:solidFill>
          <a:ln w="12700" cap="flat" cmpd="sng">
            <a:solidFill>
              <a:srgbClr val="B48C50">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6" name="AutoShape 16"/>
          <p:cNvSpPr/>
          <p:nvPr/>
        </p:nvSpPr>
        <p:spPr>
          <a:xfrm>
            <a:off x="6604000" y="2159000"/>
            <a:ext cx="4318000" cy="3556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5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Why Acoustic is the Only Solution</a:t>
            </a:r>
            <a:endParaRPr lang="en-US" sz="1100"/>
          </a:p>
        </p:txBody>
      </p:sp>
      <p:cxnSp>
        <p:nvCxnSpPr>
          <p:cNvPr id="17" name="Connector 17"/>
          <p:cNvCxnSpPr/>
          <p:nvPr/>
        </p:nvCxnSpPr>
        <p:spPr>
          <a:xfrm rot="-10110">
            <a:off x="6604009" y="2571750"/>
            <a:ext cx="4318000" cy="12700"/>
          </a:xfrm>
          <a:prstGeom prst="straightConnector1">
            <a:avLst/>
          </a:prstGeom>
          <a:solidFill>
            <a:srgbClr val="DEE0E3">
              <a:alpha val="100000"/>
            </a:srgbClr>
          </a:solidFill>
          <a:ln w="12700" cap="flat" cmpd="sng">
            <a:solidFill>
              <a:srgbClr val="B48C50">
                <a:alpha val="30000"/>
              </a:srgbClr>
            </a:solidFill>
            <a:prstDash val="solid"/>
            <a:round/>
            <a:headEnd type="none" w="med" len="med"/>
            <a:tailEnd type="none" w="med" len="med"/>
          </a:ln>
        </p:spPr>
      </p:cxnSp>
      <p:sp>
        <p:nvSpPr>
          <p:cNvPr id="18" name="AutoShape 18"/>
          <p:cNvSpPr/>
          <p:nvPr/>
        </p:nvSpPr>
        <p:spPr>
          <a:xfrm>
            <a:off x="6604000" y="2730500"/>
            <a:ext cx="4318000" cy="3365500"/>
          </a:xfrm>
          <a:prstGeom prst="rect">
            <a:avLst/>
          </a:prstGeom>
          <a:noFill/>
          <a:ln w="12700" cap="flat" cmpd="sng">
            <a:noFill/>
            <a:prstDash val="solid"/>
            <a:round/>
          </a:ln>
        </p:spPr>
        <p:txBody>
          <a:bodyPr vert="horz" wrap="square" lIns="0" tIns="0" rIns="0" bIns="0" rtlCol="0" anchor="ctr">
            <a:noAutofit/>
          </a:bodyPr>
          <a:lstStyle/>
          <a:p>
            <a:pPr marL="0" indent="0" algn="l">
              <a:lnSpc>
                <a:spcPct val="133000"/>
              </a:lnSpc>
              <a:defRPr/>
            </a:pPr>
            <a:r>
              <a:rPr lang="en-US" sz="115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Motors always make noise:</a:t>
            </a:r>
            <a:r>
              <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Regardless of control link type, every drone must spin motors and propellers to fly — this acoustic signature is unavoidable and always detectable.</a:t>
            </a:r>
            <a:endParaRPr lang="en-US" sz="1100"/>
          </a:p>
          <a:p>
            <a:pPr marL="0" indent="0" algn="l">
              <a:lnSpc>
                <a:spcPct val="133000"/>
              </a:lnSpc>
            </a:pPr>
            <a:r>
              <a:rPr lang="en-US" sz="115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RF cannot detect them:</a:t>
            </a:r>
            <a:r>
              <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Spectrum analyzers, RF direction finders and protocol-based C-UAS systems see nothing — no signal to intercept, no fingerprint to classify.</a:t>
            </a:r>
            <a:endPar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15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fingerprint works:</a:t>
            </a:r>
            <a:r>
              <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Our beamforming array captures motor and propeller acoustic signatures, classifies drone type, and localizes position even in cluttered environments.</a:t>
            </a:r>
            <a:endPar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15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Essential for defense &amp; border:</a:t>
            </a:r>
            <a:r>
              <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Any serious C-UAS architecture for military bases, border zones and critical infrastructure MUST include acoustic detection as the only countermeasure against fiber-optic drones.</a:t>
            </a:r>
            <a:endParaRPr lang="en-US" sz="115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7620000" cy="571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2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Array Specifications and Channel Configurations</a:t>
            </a:r>
            <a:endParaRPr lang="en-US" sz="1100"/>
          </a:p>
        </p:txBody>
      </p:sp>
      <p:cxnSp>
        <p:nvCxnSpPr>
          <p:cNvPr id="3" name="Connector 3"/>
          <p:cNvCxnSpPr/>
          <p:nvPr/>
        </p:nvCxnSpPr>
        <p:spPr>
          <a:xfrm rot="-34376">
            <a:off x="1016032" y="1263650"/>
            <a:ext cx="127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4" name="AutoShape 4"/>
          <p:cNvSpPr/>
          <p:nvPr/>
        </p:nvSpPr>
        <p:spPr>
          <a:xfrm>
            <a:off x="1016000" y="1524000"/>
            <a:ext cx="10160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300" b="1"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Array Specification Matrix — From Single to 16 Arrays, Flexible Coverage for All Scenarios</a:t>
            </a:r>
            <a:endParaRPr lang="en-US" sz="1100"/>
          </a:p>
        </p:txBody>
      </p:sp>
      <p:graphicFrame>
        <p:nvGraphicFramePr>
          <p:cNvPr id="5" name="Table 5"/>
          <p:cNvGraphicFramePr>
            <a:graphicFrameLocks noGrp="1"/>
          </p:cNvGraphicFramePr>
          <p:nvPr/>
        </p:nvGraphicFramePr>
        <p:xfrm>
          <a:off x="1016000" y="1968500"/>
          <a:ext cx="10160000" cy="1651000"/>
        </p:xfrm>
        <a:graphic>
          <a:graphicData uri="http://schemas.openxmlformats.org/drawingml/2006/table">
            <a:tbl>
              <a:tblPr>
                <a:effectLst/>
              </a:tblPr>
              <a:tblGrid>
                <a:gridCol w="1651000"/>
                <a:gridCol w="1651000"/>
                <a:gridCol w="1651000"/>
                <a:gridCol w="1651000"/>
                <a:gridCol w="1778000"/>
                <a:gridCol w="1778000"/>
              </a:tblGrid>
              <a:tr h="457200">
                <a:tc>
                  <a:txBody>
                    <a:bodyPr rtlCol="0"/>
                    <a:lstStyle/>
                    <a:p>
                      <a:pPr marL="0" indent="0" algn="ctr">
                        <a:lnSpc>
                          <a:spcPct val="100000"/>
                        </a:lnSpc>
                        <a:defRPr/>
                      </a:pPr>
                      <a:r>
                        <a:rPr lang="en-US" sz="11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Specification</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143228">
                        <a:alpha val="100000"/>
                      </a:srgbClr>
                    </a:solidFill>
                  </a:tcPr>
                </a:tc>
                <a:tc>
                  <a:txBody>
                    <a:bodyPr rtlCol="0"/>
                    <a:lstStyle/>
                    <a:p>
                      <a:pPr marL="0" indent="0" algn="ctr">
                        <a:lnSpc>
                          <a:spcPct val="100000"/>
                        </a:lnSpc>
                        <a:defRPr/>
                      </a:pPr>
                      <a:r>
                        <a:rPr lang="en-US" sz="11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 Array</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143228">
                        <a:alpha val="100000"/>
                      </a:srgbClr>
                    </a:solidFill>
                  </a:tcPr>
                </a:tc>
                <a:tc>
                  <a:txBody>
                    <a:bodyPr rtlCol="0"/>
                    <a:lstStyle/>
                    <a:p>
                      <a:pPr marL="0" indent="0" algn="ctr">
                        <a:lnSpc>
                          <a:spcPct val="100000"/>
                        </a:lnSpc>
                        <a:defRPr/>
                      </a:pPr>
                      <a:r>
                        <a:rPr lang="en-US" sz="11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Dual Arrays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143228">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Triple Arrays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B48C50">
                        <a:alpha val="100000"/>
                      </a:srgbClr>
                    </a:solidFill>
                  </a:tcPr>
                </a:tc>
                <a:tc>
                  <a:txBody>
                    <a:bodyPr rtlCol="0"/>
                    <a:lstStyle/>
                    <a:p>
                      <a:pPr marL="0" indent="0" algn="ctr">
                        <a:lnSpc>
                          <a:spcPct val="100000"/>
                        </a:lnSpc>
                        <a:defRPr/>
                      </a:pPr>
                      <a:r>
                        <a:rPr lang="en-US" sz="1000" b="1"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4/8 Arrays (Planned)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C8C8BE">
                        <a:alpha val="100000"/>
                      </a:srgbClr>
                    </a:solidFill>
                  </a:tcPr>
                </a:tc>
                <a:tc>
                  <a:txBody>
                    <a:bodyPr rtlCol="0"/>
                    <a:lstStyle/>
                    <a:p>
                      <a:pPr marL="0" indent="0" algn="ctr">
                        <a:lnSpc>
                          <a:spcPct val="100000"/>
                        </a:lnSpc>
                        <a:defRPr/>
                      </a:pPr>
                      <a:r>
                        <a:rPr lang="en-US" sz="1000" b="1"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16 Arrays (Planned)</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C8C8BE">
                        <a:alpha val="100000"/>
                      </a:srgbClr>
                    </a:solidFill>
                  </a:tcPr>
                </a:tc>
              </a:tr>
              <a:tr h="406400">
                <a:tc>
                  <a:txBody>
                    <a:bodyPr rtlCol="0"/>
                    <a:lstStyle/>
                    <a:p>
                      <a:pPr marL="0" indent="0" algn="ctr">
                        <a:lnSpc>
                          <a:spcPct val="100000"/>
                        </a:lnSpc>
                        <a:defRPr/>
                      </a:pPr>
                      <a:r>
                        <a:rPr lang="en-US" sz="1000" b="1"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Coverage Angle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120°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240°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360° Omni</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360°+Redundancy</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Ultra-Large Net</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406400">
                <a:tc>
                  <a:txBody>
                    <a:bodyPr rtlCol="0"/>
                    <a:lstStyle/>
                    <a:p>
                      <a:pPr marL="0" indent="0" algn="ctr">
                        <a:lnSpc>
                          <a:spcPct val="100000"/>
                        </a:lnSpc>
                        <a:defRPr/>
                      </a:pPr>
                      <a:r>
                        <a:rPr lang="en-US" sz="1000" b="1"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Concurrent Targets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16+</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32+</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48+</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64~128+</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10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256+</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r h="381000">
                <a:tc>
                  <a:txBody>
                    <a:bodyPr rtlCol="0"/>
                    <a:lstStyle/>
                    <a:p>
                      <a:pPr marL="0" indent="0" algn="ctr">
                        <a:lnSpc>
                          <a:spcPct val="100000"/>
                        </a:lnSpc>
                        <a:defRPr/>
                      </a:pPr>
                      <a:r>
                        <a:rPr lang="en-US" sz="1000" b="1"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Typical Scenarios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Key Directions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00" b="0" i="0" u="none" strike="noStrike">
                          <a:solidFill>
                            <a:srgbClr val="3C3C37"/>
                          </a:solidFill>
                          <a:latin typeface="Noto Sans SC" panose="020B0200000000000000" charset="-122"/>
                          <a:ea typeface="Noto Sans SC" panose="020B0200000000000000" charset="-122"/>
                          <a:cs typeface="Noto Sans SC" panose="020B0200000000000000" charset="-122"/>
                          <a:sym typeface="Noto Sans SC" panose="020B0200000000000000" charset="-122"/>
                        </a:rPr>
                        <a:t>Building Facades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Full Perimeter</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Large Parks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c>
                  <a:txBody>
                    <a:bodyPr rtlCol="0"/>
                    <a:lstStyle/>
                    <a:p>
                      <a:pPr marL="0" indent="0" algn="ctr">
                        <a:lnSpc>
                          <a:spcPct val="100000"/>
                        </a:lnSpc>
                        <a:defRPr/>
                      </a:pPr>
                      <a:r>
                        <a:rPr lang="en-US" sz="900" b="0" i="0" u="none" strike="noStrike">
                          <a:solidFill>
                            <a:srgbClr val="78786E"/>
                          </a:solidFill>
                          <a:latin typeface="Noto Sans SC" panose="020B0200000000000000" charset="-122"/>
                          <a:ea typeface="Noto Sans SC" panose="020B0200000000000000" charset="-122"/>
                          <a:cs typeface="Noto Sans SC" panose="020B0200000000000000" charset="-122"/>
                          <a:sym typeface="Noto Sans SC" panose="020B0200000000000000" charset="-122"/>
                        </a:rPr>
                        <a:t>Airports/Ports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noFill/>
                  </a:tcPr>
                </a:tc>
              </a:tr>
            </a:tbl>
          </a:graphicData>
        </a:graphic>
      </p:graphicFrame>
      <p:sp>
        <p:nvSpPr>
          <p:cNvPr id="6" name="AutoShape 6"/>
          <p:cNvSpPr/>
          <p:nvPr/>
        </p:nvSpPr>
        <p:spPr>
          <a:xfrm>
            <a:off x="1016000" y="3873500"/>
            <a:ext cx="10160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300" b="1"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 Configurations — Three Tiers to Meet Needs from Standard to Flagship</a:t>
            </a:r>
            <a:endParaRPr lang="en-US" sz="1100"/>
          </a:p>
        </p:txBody>
      </p:sp>
      <p:sp>
        <p:nvSpPr>
          <p:cNvPr id="7" name="AutoShape 7"/>
          <p:cNvSpPr/>
          <p:nvPr/>
        </p:nvSpPr>
        <p:spPr>
          <a:xfrm>
            <a:off x="1016000" y="4381500"/>
            <a:ext cx="3175000" cy="1778000"/>
          </a:xfrm>
          <a:prstGeom prst="roundRect">
            <a:avLst>
              <a:gd name="adj" fmla="val 4285"/>
            </a:avLst>
          </a:prstGeom>
          <a:solidFill>
            <a:srgbClr val="EBE8E1">
              <a:alpha val="100000"/>
            </a:srgbClr>
          </a:solidFill>
          <a:ln w="12700" cap="flat" cmpd="sng">
            <a:solidFill>
              <a:srgbClr val="B48C50">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p:nvPr/>
        </p:nvSpPr>
        <p:spPr>
          <a:xfrm>
            <a:off x="1270000" y="4572000"/>
            <a:ext cx="2667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Basic Edition · 64 Channels</a:t>
            </a:r>
            <a:endParaRPr lang="en-US" sz="1100"/>
          </a:p>
        </p:txBody>
      </p:sp>
      <p:sp>
        <p:nvSpPr>
          <p:cNvPr id="9" name="AutoShape 9"/>
          <p:cNvSpPr/>
          <p:nvPr/>
        </p:nvSpPr>
        <p:spPr>
          <a:xfrm>
            <a:off x="1270000" y="5016500"/>
            <a:ext cx="2667000" cy="10160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Standard Single Array Config</a:t>
            </a:r>
            <a:endParaRPr lang="en-US" sz="1100"/>
          </a:p>
          <a:p>
            <a:pPr marL="0" indent="0" algn="l">
              <a:lnSpc>
                <a:spcPct val="117000"/>
              </a:lnSpc>
            </a:pP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16+ Concurrent Targets</a:t>
            </a:r>
            <a:endPar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For Small &amp; Medium Sites</a:t>
            </a:r>
            <a:endPar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Best Value Choice</a:t>
            </a:r>
            <a:endPar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4508500" y="4381500"/>
            <a:ext cx="3175000" cy="1778000"/>
          </a:xfrm>
          <a:prstGeom prst="roundRect">
            <a:avLst>
              <a:gd name="adj" fmla="val 4285"/>
            </a:avLst>
          </a:prstGeom>
          <a:solidFill>
            <a:srgbClr val="143228">
              <a:alpha val="100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AutoShape 11"/>
          <p:cNvSpPr/>
          <p:nvPr/>
        </p:nvSpPr>
        <p:spPr>
          <a:xfrm>
            <a:off x="4762500" y="4572000"/>
            <a:ext cx="2667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Advanced Edition · 128 Channels</a:t>
            </a:r>
            <a:endParaRPr lang="en-US" sz="1100"/>
          </a:p>
        </p:txBody>
      </p:sp>
      <p:sp>
        <p:nvSpPr>
          <p:cNvPr id="12" name="AutoShape 12"/>
          <p:cNvSpPr/>
          <p:nvPr/>
        </p:nvSpPr>
        <p:spPr>
          <a:xfrm>
            <a:off x="4762500" y="5016500"/>
            <a:ext cx="2667000" cy="10160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1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Recommended Dual Arrays Config</a:t>
            </a:r>
            <a:endParaRPr lang="en-US" sz="1100"/>
          </a:p>
          <a:p>
            <a:pPr marL="0" indent="0" algn="l">
              <a:lnSpc>
                <a:spcPct val="117000"/>
              </a:lnSpc>
            </a:pPr>
            <a:r>
              <a:rPr lang="en-US" sz="11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32+ Concurrent Targets</a:t>
            </a:r>
            <a:endParaRPr lang="en-US" sz="11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For Large Key Facilities</a:t>
            </a:r>
            <a:endParaRPr lang="en-US" sz="11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Main Sales Model</a:t>
            </a:r>
            <a:endParaRPr lang="en-US" sz="11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8001000" y="4381500"/>
            <a:ext cx="3175000" cy="1778000"/>
          </a:xfrm>
          <a:prstGeom prst="roundRect">
            <a:avLst>
              <a:gd name="adj" fmla="val 4285"/>
            </a:avLst>
          </a:prstGeom>
          <a:solidFill>
            <a:srgbClr val="EBE8E1">
              <a:alpha val="100000"/>
            </a:srgbClr>
          </a:solidFill>
          <a:ln w="25400" cap="flat" cmpd="sng">
            <a:solidFill>
              <a:srgbClr val="B48C50">
                <a:alpha val="5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AutoShape 14"/>
          <p:cNvSpPr/>
          <p:nvPr/>
        </p:nvSpPr>
        <p:spPr>
          <a:xfrm>
            <a:off x="8255000" y="4572000"/>
            <a:ext cx="2667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Flagship Custom · 192 Channels</a:t>
            </a:r>
            <a:endParaRPr lang="en-US" sz="1100"/>
          </a:p>
        </p:txBody>
      </p:sp>
      <p:sp>
        <p:nvSpPr>
          <p:cNvPr id="15" name="AutoShape 15"/>
          <p:cNvSpPr/>
          <p:nvPr/>
        </p:nvSpPr>
        <p:spPr>
          <a:xfrm>
            <a:off x="8255000" y="5016500"/>
            <a:ext cx="2667000" cy="10160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Full Triple Arrays / Scalable</a:t>
            </a:r>
            <a:endParaRPr lang="en-US" sz="1100"/>
          </a:p>
          <a:p>
            <a:pPr marL="0" indent="0" algn="l">
              <a:lnSpc>
                <a:spcPct val="117000"/>
              </a:lnSpc>
            </a:pP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48+ Concurrent Targets</a:t>
            </a:r>
            <a:endPar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Ultra-Large / Custom Scenarios</a:t>
            </a:r>
            <a:endPar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Supports 4/8/16 Arrays</a:t>
            </a:r>
            <a:endParaRPr lang="en-US" sz="11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6" name="Picture 16"/>
          <p:cNvPicPr>
            <a:picLocks noChangeAspect="1"/>
          </p:cNvPicPr>
          <p:nvPr/>
        </p:nvPicPr>
        <p:blipFill>
          <a:blip r:embed="rId1"/>
          <a:srcRect/>
          <a:stretch>
            <a:fillRect/>
          </a:stretch>
        </p:blipFill>
        <p:spPr>
          <a:xfrm>
            <a:off x="7673975" y="95885"/>
            <a:ext cx="4242435" cy="1793875"/>
          </a:xfrm>
          <a:prstGeom prst="rect">
            <a:avLst/>
          </a:prstGeom>
          <a:ln w="12700">
            <a:noFill/>
            <a:prstDash val="soli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571500"/>
            <a:ext cx="10160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30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Business Models and Cooperation Schemes</a:t>
            </a:r>
            <a:endParaRPr lang="en-US" sz="1100"/>
          </a:p>
        </p:txBody>
      </p:sp>
      <p:cxnSp>
        <p:nvCxnSpPr>
          <p:cNvPr id="3" name="Connector 3"/>
          <p:cNvCxnSpPr/>
          <p:nvPr/>
        </p:nvCxnSpPr>
        <p:spPr>
          <a:xfrm rot="-15626">
            <a:off x="1016014" y="1327150"/>
            <a:ext cx="2794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4" name="AutoShape 4"/>
          <p:cNvSpPr/>
          <p:nvPr/>
        </p:nvSpPr>
        <p:spPr>
          <a:xfrm>
            <a:off x="1016000" y="1524000"/>
            <a:ext cx="10160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0000"/>
              </a:lnSpc>
              <a:defRPr/>
            </a:pPr>
            <a:r>
              <a:rPr lang="en-US" sz="12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We focus on core technologies and PCBA module supply, providing flexible business models for partners to support you in building your own branded products.</a:t>
            </a:r>
            <a:endParaRPr lang="en-US" sz="1100"/>
          </a:p>
        </p:txBody>
      </p:sp>
      <p:sp>
        <p:nvSpPr>
          <p:cNvPr id="5" name="AutoShape 5"/>
          <p:cNvSpPr/>
          <p:nvPr/>
        </p:nvSpPr>
        <p:spPr>
          <a:xfrm>
            <a:off x="1016000" y="2286000"/>
            <a:ext cx="4826000" cy="4127500"/>
          </a:xfrm>
          <a:prstGeom prst="roundRect">
            <a:avLst>
              <a:gd name="adj" fmla="val 2461"/>
            </a:avLst>
          </a:prstGeom>
          <a:solidFill>
            <a:srgbClr val="F5F3EE">
              <a:alpha val="100000"/>
            </a:srgbClr>
          </a:solidFill>
          <a:ln w="12700" cap="flat" cmpd="sng">
            <a:solidFill>
              <a:srgbClr val="B48C50">
                <a:alpha val="50000"/>
              </a:srgbClr>
            </a:solidFill>
            <a:prstDash val="solid"/>
            <a:round/>
          </a:ln>
        </p:spPr>
        <p:txBody>
          <a:bodyPr vert="horz" wrap="square" lIns="0" tIns="0" rIns="0" bIns="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1270000" y="2540000"/>
            <a:ext cx="4318000" cy="444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6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Model 1: PCBA Module Delivery</a:t>
            </a:r>
            <a:endParaRPr lang="en-US" sz="1100"/>
          </a:p>
        </p:txBody>
      </p:sp>
      <p:cxnSp>
        <p:nvCxnSpPr>
          <p:cNvPr id="7" name="Connector 7"/>
          <p:cNvCxnSpPr/>
          <p:nvPr/>
        </p:nvCxnSpPr>
        <p:spPr>
          <a:xfrm rot="-10110">
            <a:off x="1270009" y="3105150"/>
            <a:ext cx="4318000" cy="12700"/>
          </a:xfrm>
          <a:prstGeom prst="straightConnector1">
            <a:avLst/>
          </a:prstGeom>
          <a:solidFill>
            <a:srgbClr val="DEE0E3">
              <a:alpha val="100000"/>
            </a:srgbClr>
          </a:solidFill>
          <a:ln w="12700" cap="flat" cmpd="sng">
            <a:solidFill>
              <a:srgbClr val="B48C50">
                <a:alpha val="40000"/>
              </a:srgbClr>
            </a:solidFill>
            <a:prstDash val="solid"/>
            <a:round/>
            <a:headEnd type="none" w="med" len="med"/>
            <a:tailEnd type="none" w="med" len="med"/>
          </a:ln>
        </p:spPr>
      </p:cxnSp>
      <p:sp>
        <p:nvSpPr>
          <p:cNvPr id="8" name="AutoShape 8"/>
          <p:cNvSpPr/>
          <p:nvPr/>
        </p:nvSpPr>
        <p:spPr>
          <a:xfrm>
            <a:off x="1270000" y="3238500"/>
            <a:ext cx="4318000" cy="304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8000"/>
              </a:lnSpc>
              <a:defRPr/>
            </a:pPr>
            <a:r>
              <a:rPr lang="en-US" sz="11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We provide pre-designed finished PCBA modules, and customers can complete the whole machine assembly, manufacturing and brand operation by themselves according to the steps.</a:t>
            </a:r>
            <a:endParaRPr lang="en-US" sz="1100"/>
          </a:p>
          <a:p>
            <a:pPr marL="0" indent="0" algn="l">
              <a:lnSpc>
                <a:spcPct val="108000"/>
              </a:lnSpc>
            </a:pPr>
            <a:r>
              <a:rPr lang="en-US" sz="11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 Delivery content: PCBA modules, technical documents, test reports</a:t>
            </a:r>
            <a:endParaRPr lang="en-US" sz="11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1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 Core advantages: Fast market launch, controllable costs, full brand autonomy</a:t>
            </a:r>
            <a:endParaRPr lang="en-US" sz="11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1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 Target audience: Electronic product manufacturers, system integrators, brand owners</a:t>
            </a:r>
            <a:endParaRPr lang="en-US" sz="11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2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Price: 64-channel microphone array PCBA is $3,750, 128-channel microphone array PCBA is $4,950</a:t>
            </a:r>
            <a:endParaRPr lang="en-US" sz="12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9" name="Connector 9"/>
          <p:cNvCxnSpPr/>
          <p:nvPr/>
        </p:nvCxnSpPr>
        <p:spPr>
          <a:xfrm rot="5388540">
            <a:off x="4191000" y="4311661"/>
            <a:ext cx="3810000" cy="12700"/>
          </a:xfrm>
          <a:prstGeom prst="straightConnector1">
            <a:avLst/>
          </a:prstGeom>
          <a:solidFill>
            <a:srgbClr val="DEE0E3">
              <a:alpha val="100000"/>
            </a:srgbClr>
          </a:solidFill>
          <a:ln w="12700" cap="flat" cmpd="sng">
            <a:solidFill>
              <a:srgbClr val="B48C50">
                <a:alpha val="50000"/>
              </a:srgbClr>
            </a:solidFill>
            <a:prstDash val="dash"/>
            <a:round/>
            <a:headEnd type="none" w="med" len="med"/>
            <a:tailEnd type="none" w="med" len="med"/>
          </a:ln>
        </p:spPr>
      </p:cxnSp>
      <p:sp>
        <p:nvSpPr>
          <p:cNvPr id="10" name="AutoShape 10"/>
          <p:cNvSpPr/>
          <p:nvPr/>
        </p:nvSpPr>
        <p:spPr>
          <a:xfrm>
            <a:off x="6350000" y="2286000"/>
            <a:ext cx="4826000" cy="4127500"/>
          </a:xfrm>
          <a:prstGeom prst="roundRect">
            <a:avLst>
              <a:gd name="adj" fmla="val 2461"/>
            </a:avLst>
          </a:prstGeom>
          <a:solidFill>
            <a:srgbClr val="143228">
              <a:alpha val="100000"/>
            </a:srgbClr>
          </a:solidFill>
          <a:ln w="12700" cap="flat" cmpd="sng">
            <a:noFill/>
            <a:prstDash val="solid"/>
            <a:round/>
          </a:ln>
        </p:spPr>
        <p:txBody>
          <a:bodyPr vert="horz" wrap="square" lIns="0" tIns="0" rIns="0" bIns="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AutoShape 11"/>
          <p:cNvSpPr/>
          <p:nvPr/>
        </p:nvSpPr>
        <p:spPr>
          <a:xfrm>
            <a:off x="6604000" y="2540000"/>
            <a:ext cx="4318000" cy="444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600" b="1" i="0" u="none" strike="noStrike">
                <a:solidFill>
                  <a:srgbClr val="E6C896"/>
                </a:solidFill>
                <a:latin typeface="Noto Sans SC" panose="020B0200000000000000" charset="-122"/>
                <a:ea typeface="Noto Sans SC" panose="020B0200000000000000" charset="-122"/>
                <a:cs typeface="Noto Sans SC" panose="020B0200000000000000" charset="-122"/>
                <a:sym typeface="Noto Sans SC" panose="020B0200000000000000" charset="-122"/>
              </a:rPr>
              <a:t>Model 2: Custom Algorithm Service</a:t>
            </a:r>
            <a:endParaRPr lang="en-US" sz="1100"/>
          </a:p>
        </p:txBody>
      </p:sp>
      <p:cxnSp>
        <p:nvCxnSpPr>
          <p:cNvPr id="12" name="Connector 12"/>
          <p:cNvCxnSpPr/>
          <p:nvPr/>
        </p:nvCxnSpPr>
        <p:spPr>
          <a:xfrm rot="-10110">
            <a:off x="6604009" y="3105150"/>
            <a:ext cx="4318000" cy="12700"/>
          </a:xfrm>
          <a:prstGeom prst="straightConnector1">
            <a:avLst/>
          </a:prstGeom>
          <a:solidFill>
            <a:srgbClr val="DEE0E3">
              <a:alpha val="100000"/>
            </a:srgbClr>
          </a:solidFill>
          <a:ln w="12700" cap="flat" cmpd="sng">
            <a:solidFill>
              <a:srgbClr val="E6C896">
                <a:alpha val="60000"/>
              </a:srgbClr>
            </a:solidFill>
            <a:prstDash val="solid"/>
            <a:round/>
            <a:headEnd type="none" w="med" len="med"/>
            <a:tailEnd type="none" w="med" len="med"/>
          </a:ln>
        </p:spPr>
      </p:cxnSp>
      <p:sp>
        <p:nvSpPr>
          <p:cNvPr id="13" name="AutoShape 13"/>
          <p:cNvSpPr/>
          <p:nvPr/>
        </p:nvSpPr>
        <p:spPr>
          <a:xfrm>
            <a:off x="6604000" y="3238500"/>
            <a:ext cx="4318000" cy="304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8000"/>
              </a:lnSpc>
              <a:defRPr/>
            </a:pPr>
            <a:r>
              <a:rPr lang="en-US" sz="1100" b="0" i="0" u="none" strike="noStrike">
                <a:solidFill>
                  <a:srgbClr val="EBEBE6"/>
                </a:solidFill>
                <a:latin typeface="Noto Sans SC" panose="020B0200000000000000" charset="-122"/>
                <a:ea typeface="Noto Sans SC" panose="020B0200000000000000" charset="-122"/>
                <a:cs typeface="Noto Sans SC" panose="020B0200000000000000" charset="-122"/>
                <a:sym typeface="Noto Sans SC" panose="020B0200000000000000" charset="-122"/>
              </a:rPr>
              <a:t>We do not sell core algorithms, but provide custom algorithm services. Customers need to provide an acoustic database, based on which we optimize and develop algorithms to help you meet application requirements in specific scenarios.</a:t>
            </a:r>
            <a:endParaRPr lang="en-US" sz="1100"/>
          </a:p>
          <a:p>
            <a:pPr marL="0" indent="0" algn="l">
              <a:lnSpc>
                <a:spcPct val="108000"/>
              </a:lnSpc>
            </a:pPr>
            <a:r>
              <a:rPr lang="en-US" sz="1100" b="0" i="0" u="none" strike="noStrike">
                <a:solidFill>
                  <a:srgbClr val="EBEBE6"/>
                </a:solidFill>
                <a:latin typeface="Noto Sans SC" panose="020B0200000000000000" charset="-122"/>
                <a:ea typeface="Noto Sans SC" panose="020B0200000000000000" charset="-122"/>
                <a:cs typeface="Noto Sans SC" panose="020B0200000000000000" charset="-122"/>
                <a:sym typeface="Noto Sans SC" panose="020B0200000000000000" charset="-122"/>
              </a:rPr>
              <a:t>• Delivery content: Custom algorithms, SDK development kits, technical support</a:t>
            </a:r>
            <a:endParaRPr lang="en-US" sz="1100" b="0" i="0" u="none" strike="noStrike">
              <a:solidFill>
                <a:srgbClr val="EBEB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100" b="0" i="0" u="none" strike="noStrike">
                <a:solidFill>
                  <a:srgbClr val="EBEBE6"/>
                </a:solidFill>
                <a:latin typeface="Noto Sans SC" panose="020B0200000000000000" charset="-122"/>
                <a:ea typeface="Noto Sans SC" panose="020B0200000000000000" charset="-122"/>
                <a:cs typeface="Noto Sans SC" panose="020B0200000000000000" charset="-122"/>
                <a:sym typeface="Noto Sans SC" panose="020B0200000000000000" charset="-122"/>
              </a:rPr>
              <a:t>• Core advantages: High customization, protection of core technologies, rapid improvement of product competitiveness</a:t>
            </a:r>
            <a:endParaRPr lang="en-US" sz="1100" b="0" i="0" u="none" strike="noStrike">
              <a:solidFill>
                <a:srgbClr val="EBEB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100" b="0" i="0" u="none" strike="noStrike">
                <a:solidFill>
                  <a:srgbClr val="EBEBE6"/>
                </a:solidFill>
                <a:latin typeface="Noto Sans SC" panose="020B0200000000000000" charset="-122"/>
                <a:ea typeface="Noto Sans SC" panose="020B0200000000000000" charset="-122"/>
                <a:cs typeface="Noto Sans SC" panose="020B0200000000000000" charset="-122"/>
                <a:sym typeface="Noto Sans SC" panose="020B0200000000000000" charset="-122"/>
              </a:rPr>
              <a:t>• Target audience: RF sensor manufacturers, anti-UAV system developers, military enterprises</a:t>
            </a:r>
            <a:endParaRPr lang="en-US" sz="1100" b="0" i="0" u="none" strike="noStrike">
              <a:solidFill>
                <a:srgbClr val="EBEB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2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2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8890000" cy="571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4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FAQs and Cooperation Policies</a:t>
            </a:r>
            <a:endParaRPr lang="en-US" sz="1100"/>
          </a:p>
        </p:txBody>
      </p:sp>
      <p:cxnSp>
        <p:nvCxnSpPr>
          <p:cNvPr id="3" name="Connector 3"/>
          <p:cNvCxnSpPr/>
          <p:nvPr/>
        </p:nvCxnSpPr>
        <p:spPr>
          <a:xfrm rot="-34376">
            <a:off x="1016032" y="1263650"/>
            <a:ext cx="127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4" name="AutoShape 4"/>
          <p:cNvSpPr/>
          <p:nvPr/>
        </p:nvSpPr>
        <p:spPr>
          <a:xfrm>
            <a:off x="1016000" y="1651000"/>
            <a:ext cx="4826000" cy="2222500"/>
          </a:xfrm>
          <a:prstGeom prst="roundRect">
            <a:avLst>
              <a:gd name="adj" fmla="val 3428"/>
            </a:avLst>
          </a:prstGeom>
          <a:solidFill>
            <a:srgbClr val="EBE8E1">
              <a:alpha val="100000"/>
            </a:srgbClr>
          </a:solidFill>
          <a:ln w="12700" cap="flat" cmpd="sng">
            <a:solidFill>
              <a:srgbClr val="B48C50">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1270000" y="1841500"/>
            <a:ext cx="635000" cy="444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4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Q1</a:t>
            </a:r>
            <a:endParaRPr lang="en-US" sz="1100"/>
          </a:p>
        </p:txBody>
      </p:sp>
      <p:sp>
        <p:nvSpPr>
          <p:cNvPr id="6" name="AutoShape 6"/>
          <p:cNvSpPr/>
          <p:nvPr/>
        </p:nvSpPr>
        <p:spPr>
          <a:xfrm>
            <a:off x="1968500" y="1905000"/>
            <a:ext cx="36195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Are API/SDK interfaces provided?</a:t>
            </a:r>
            <a:endParaRPr lang="en-US" sz="1100"/>
          </a:p>
        </p:txBody>
      </p:sp>
      <p:sp>
        <p:nvSpPr>
          <p:cNvPr id="7" name="AutoShape 7"/>
          <p:cNvSpPr/>
          <p:nvPr/>
        </p:nvSpPr>
        <p:spPr>
          <a:xfrm>
            <a:off x="1270000" y="2413000"/>
            <a:ext cx="4318000" cy="13335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The Integrated Machine Mode offers standard network protocol interfaces (TCP/IP, MQTT), supporting the push of alarm data, target coordinates, and acoustic features, and can connect to mainstream security platforms.</a:t>
            </a:r>
            <a:endParaRPr lang="en-US" sz="1100"/>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The Integration Mode provides a complete algorithm SDK, including C/C++ and Python call interfaces, as well as hardware reference design documents, supporting in-depth customized development.</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350000" y="1651000"/>
            <a:ext cx="4826000" cy="2222500"/>
          </a:xfrm>
          <a:prstGeom prst="roundRect">
            <a:avLst>
              <a:gd name="adj" fmla="val 3428"/>
            </a:avLst>
          </a:prstGeom>
          <a:solidFill>
            <a:srgbClr val="EBE8E1">
              <a:alpha val="100000"/>
            </a:srgbClr>
          </a:solidFill>
          <a:ln w="12700" cap="flat" cmpd="sng">
            <a:solidFill>
              <a:srgbClr val="B48C50">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AutoShape 9"/>
          <p:cNvSpPr/>
          <p:nvPr/>
        </p:nvSpPr>
        <p:spPr>
          <a:xfrm>
            <a:off x="6604000" y="1841500"/>
            <a:ext cx="635000" cy="444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4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Q2</a:t>
            </a:r>
            <a:endParaRPr lang="en-US" sz="1100"/>
          </a:p>
        </p:txBody>
      </p:sp>
      <p:sp>
        <p:nvSpPr>
          <p:cNvPr id="10" name="AutoShape 10"/>
          <p:cNvSpPr/>
          <p:nvPr/>
        </p:nvSpPr>
        <p:spPr>
          <a:xfrm>
            <a:off x="7302500" y="1905000"/>
            <a:ext cx="36195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What is the production and delivery cycle?</a:t>
            </a:r>
            <a:endParaRPr lang="en-US" sz="1100"/>
          </a:p>
        </p:txBody>
      </p:sp>
      <p:sp>
        <p:nvSpPr>
          <p:cNvPr id="11" name="AutoShape 11"/>
          <p:cNvSpPr/>
          <p:nvPr/>
        </p:nvSpPr>
        <p:spPr>
          <a:xfrm>
            <a:off x="6604000" y="2413000"/>
            <a:ext cx="4318000" cy="13335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Prototypes/Samples: Delivered within 5-7 working days after confirming requirements.</a:t>
            </a:r>
            <a:endParaRPr lang="en-US" sz="1100"/>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Small batch (less than 10 units): 10-15 working days.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Large batch (more than 100 units): Negotiated based on order quantity, usually 15-20 working days, and can be delivered in batches.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Module delivery for Integration Mode: 15-20 working days.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1016000" y="4127500"/>
            <a:ext cx="4826000" cy="2222500"/>
          </a:xfrm>
          <a:prstGeom prst="roundRect">
            <a:avLst>
              <a:gd name="adj" fmla="val 3428"/>
            </a:avLst>
          </a:prstGeom>
          <a:solidFill>
            <a:srgbClr val="143228">
              <a:alpha val="100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AutoShape 13"/>
          <p:cNvSpPr/>
          <p:nvPr/>
        </p:nvSpPr>
        <p:spPr>
          <a:xfrm>
            <a:off x="1270000" y="4318000"/>
            <a:ext cx="635000" cy="444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4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Q3</a:t>
            </a:r>
            <a:endParaRPr lang="en-US" sz="1100"/>
          </a:p>
        </p:txBody>
      </p:sp>
      <p:sp>
        <p:nvSpPr>
          <p:cNvPr id="14" name="AutoShape 14"/>
          <p:cNvSpPr/>
          <p:nvPr/>
        </p:nvSpPr>
        <p:spPr>
          <a:xfrm>
            <a:off x="1968500" y="4381500"/>
            <a:ext cx="36195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What is the estimated cost and price range?</a:t>
            </a:r>
            <a:endParaRPr lang="en-US" sz="1100"/>
          </a:p>
        </p:txBody>
      </p:sp>
      <p:sp>
        <p:nvSpPr>
          <p:cNvPr id="15" name="AutoShape 15"/>
          <p:cNvSpPr/>
          <p:nvPr/>
        </p:nvSpPr>
        <p:spPr>
          <a:xfrm>
            <a:off x="1270000" y="4889500"/>
            <a:ext cx="4318000" cy="13335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Basic version (64-channel single array): Channel price is negotiable, highly competitive.</a:t>
            </a:r>
            <a:endParaRPr lang="en-US" sz="1100"/>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High-end version (128-channel triple array): The main model with the best cost performance.</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Flagship version (192-channel): Custom configuration, quoted by project.</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Integrated module mode: Priced by authorization method + bulk tiered pricing, better prices for larger quantities.</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Specific quotations are negotiated separately based on configuration, quantity, and cooperation mode.</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6350000" y="4127500"/>
            <a:ext cx="4826000" cy="2222500"/>
          </a:xfrm>
          <a:prstGeom prst="roundRect">
            <a:avLst>
              <a:gd name="adj" fmla="val 3428"/>
            </a:avLst>
          </a:prstGeom>
          <a:solidFill>
            <a:srgbClr val="143228">
              <a:alpha val="100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7" name="AutoShape 17"/>
          <p:cNvSpPr/>
          <p:nvPr/>
        </p:nvSpPr>
        <p:spPr>
          <a:xfrm>
            <a:off x="6604000" y="4318000"/>
            <a:ext cx="635000" cy="444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4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Q4</a:t>
            </a:r>
            <a:endParaRPr lang="en-US" sz="1100"/>
          </a:p>
        </p:txBody>
      </p:sp>
      <p:sp>
        <p:nvSpPr>
          <p:cNvPr id="18" name="AutoShape 18"/>
          <p:cNvSpPr/>
          <p:nvPr/>
        </p:nvSpPr>
        <p:spPr>
          <a:xfrm>
            <a:off x="7302500" y="4381500"/>
            <a:ext cx="36195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Is regional exclusive agency supported?</a:t>
            </a:r>
            <a:endParaRPr lang="en-US" sz="1100"/>
          </a:p>
        </p:txBody>
      </p:sp>
      <p:sp>
        <p:nvSpPr>
          <p:cNvPr id="19" name="AutoShape 19"/>
          <p:cNvSpPr/>
          <p:nvPr/>
        </p:nvSpPr>
        <p:spPr>
          <a:xfrm>
            <a:off x="6604000" y="4889500"/>
            <a:ext cx="4318000" cy="1333500"/>
          </a:xfrm>
          <a:prstGeom prst="rect">
            <a:avLst/>
          </a:prstGeom>
          <a:noFill/>
          <a:ln w="12700" cap="flat" cmpd="sng">
            <a:noFill/>
            <a:prstDash val="solid"/>
            <a:round/>
          </a:ln>
        </p:spPr>
        <p:txBody>
          <a:bodyPr vert="horz" wrap="square" lIns="0" tIns="0" rIns="0" bIns="0" rtlCol="0" anchor="ctr">
            <a:noAutofit/>
          </a:bodyPr>
          <a:lstStyle/>
          <a:p>
            <a:pPr marL="0" indent="0" algn="l">
              <a:lnSpc>
                <a:spcPct val="108000"/>
              </a:lnSpc>
              <a:defRPr/>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National/regional exclusive agency rights are supported, evaluated based on market potential and partner strength.</a:t>
            </a:r>
            <a:endParaRPr lang="en-US" sz="1100"/>
          </a:p>
          <a:p>
            <a:pPr marL="0" indent="0" algn="l">
              <a:lnSpc>
                <a:spcPct val="108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Exclusive agency conditions: Annual procurement commitment, local technical service capabilities, and market promotion plans.</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Agency benefits: Regional exclusive protection, channel price protection, priority supply, joint promotion, technical training and certification.</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There is an assessment period in the first year, and the contract is automatically renewed upon meeting the standards.</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8890000" cy="571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0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Full-Scene Critical Infrastructure Low-Altitude Security</a:t>
            </a:r>
            <a:endParaRPr lang="en-US" sz="1100"/>
          </a:p>
        </p:txBody>
      </p:sp>
      <p:cxnSp>
        <p:nvCxnSpPr>
          <p:cNvPr id="3" name="Connector 3"/>
          <p:cNvCxnSpPr/>
          <p:nvPr/>
        </p:nvCxnSpPr>
        <p:spPr>
          <a:xfrm rot="-34376">
            <a:off x="1016032" y="1263650"/>
            <a:ext cx="127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4" name="AutoShape 4"/>
          <p:cNvSpPr/>
          <p:nvPr/>
        </p:nvSpPr>
        <p:spPr>
          <a:xfrm>
            <a:off x="1016000" y="1460500"/>
            <a:ext cx="10160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0000"/>
              </a:lnSpc>
              <a:defRPr/>
            </a:pPr>
            <a:r>
              <a:rPr lang="en-US" sz="1100" b="0" i="0" u="none" strike="noStrike">
                <a:solidFill>
                  <a:srgbClr val="64645F"/>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acoustic detection, zero RF interference, suitable for high-security scenarios sensitive to electromagnetic environments</a:t>
            </a:r>
            <a:endParaRPr lang="en-US" sz="1100"/>
          </a:p>
        </p:txBody>
      </p:sp>
      <p:sp>
        <p:nvSpPr>
          <p:cNvPr id="5" name="AutoShape 5"/>
          <p:cNvSpPr/>
          <p:nvPr/>
        </p:nvSpPr>
        <p:spPr>
          <a:xfrm>
            <a:off x="1016000" y="2032000"/>
            <a:ext cx="3175000" cy="1968500"/>
          </a:xfrm>
          <a:prstGeom prst="roundRect">
            <a:avLst>
              <a:gd name="adj" fmla="val 3869"/>
            </a:avLst>
          </a:prstGeom>
          <a:solidFill>
            <a:srgbClr val="143228">
              <a:alpha val="100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1270000" y="2222500"/>
            <a:ext cx="2667000" cy="3556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Energy &amp; Chemical Industry</a:t>
            </a:r>
            <a:endParaRPr lang="en-US" sz="1100"/>
          </a:p>
        </p:txBody>
      </p:sp>
      <p:sp>
        <p:nvSpPr>
          <p:cNvPr id="7" name="AutoShape 7"/>
          <p:cNvSpPr/>
          <p:nvPr/>
        </p:nvSpPr>
        <p:spPr>
          <a:xfrm>
            <a:off x="1270000" y="2667000"/>
            <a:ext cx="2667000" cy="12065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Inland oilfields / Refineries</a:t>
            </a:r>
            <a:endParaRPr lang="en-US" sz="1100"/>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Oil and gas storage areas</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LNG chemical parks</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Large open-pit mines / Rare minerals</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508500" y="2032000"/>
            <a:ext cx="3175000" cy="1968500"/>
          </a:xfrm>
          <a:prstGeom prst="roundRect">
            <a:avLst>
              <a:gd name="adj" fmla="val 3869"/>
            </a:avLst>
          </a:prstGeom>
          <a:solidFill>
            <a:srgbClr val="EBE8E1">
              <a:alpha val="100000"/>
            </a:srgbClr>
          </a:solidFill>
          <a:ln w="12700" cap="flat" cmpd="sng">
            <a:solidFill>
              <a:srgbClr val="B48C50">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AutoShape 9"/>
          <p:cNvSpPr/>
          <p:nvPr/>
        </p:nvSpPr>
        <p:spPr>
          <a:xfrm>
            <a:off x="4762500" y="2222500"/>
            <a:ext cx="2667000" cy="3556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Border Security</a:t>
            </a:r>
            <a:endParaRPr lang="en-US" sz="1100"/>
          </a:p>
        </p:txBody>
      </p:sp>
      <p:sp>
        <p:nvSpPr>
          <p:cNvPr id="10" name="AutoShape 10"/>
          <p:cNvSpPr/>
          <p:nvPr/>
        </p:nvSpPr>
        <p:spPr>
          <a:xfrm>
            <a:off x="4762500" y="2667000"/>
            <a:ext cx="2667000" cy="12065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Land border control units</a:t>
            </a:r>
            <a:endParaRPr lang="en-US" sz="1100"/>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Border posts / Border checkpoints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Border counter-terrorism exercise sites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Remote unmanned sites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8001000" y="2032000"/>
            <a:ext cx="3175000" cy="1968500"/>
          </a:xfrm>
          <a:prstGeom prst="roundRect">
            <a:avLst>
              <a:gd name="adj" fmla="val 3869"/>
            </a:avLst>
          </a:prstGeom>
          <a:solidFill>
            <a:srgbClr val="EBE8E1">
              <a:alpha val="100000"/>
            </a:srgbClr>
          </a:solidFill>
          <a:ln w="12700" cap="flat" cmpd="sng">
            <a:solidFill>
              <a:srgbClr val="B48C50">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AutoShape 12"/>
          <p:cNvSpPr/>
          <p:nvPr/>
        </p:nvSpPr>
        <p:spPr>
          <a:xfrm>
            <a:off x="8255000" y="2222500"/>
            <a:ext cx="2667000" cy="3556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3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Prisons, Ports &amp; Water Conservancy</a:t>
            </a:r>
            <a:endParaRPr lang="en-US" sz="1100"/>
          </a:p>
        </p:txBody>
      </p:sp>
      <p:sp>
        <p:nvSpPr>
          <p:cNvPr id="13" name="AutoShape 13"/>
          <p:cNvSpPr/>
          <p:nvPr/>
        </p:nvSpPr>
        <p:spPr>
          <a:xfrm>
            <a:off x="8255000" y="2667000"/>
            <a:ext cx="2667000" cy="12065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Prisons / High-security detention centers</a:t>
            </a:r>
            <a:endParaRPr lang="en-US" sz="1100"/>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Ocean freight ports / Container terminals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Large hydropower stations / Dams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Inland water conservancy hubs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1016000" y="4254500"/>
            <a:ext cx="3175000" cy="1968500"/>
          </a:xfrm>
          <a:prstGeom prst="roundRect">
            <a:avLst>
              <a:gd name="adj" fmla="val 3869"/>
            </a:avLst>
          </a:prstGeom>
          <a:solidFill>
            <a:srgbClr val="EBE8E1">
              <a:alpha val="100000"/>
            </a:srgbClr>
          </a:solidFill>
          <a:ln w="12700" cap="flat" cmpd="sng">
            <a:solidFill>
              <a:srgbClr val="B48C50">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AutoShape 15"/>
          <p:cNvSpPr/>
          <p:nvPr/>
        </p:nvSpPr>
        <p:spPr>
          <a:xfrm>
            <a:off x="1270000" y="4445000"/>
            <a:ext cx="2667000" cy="3556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National Defense &amp; Military</a:t>
            </a:r>
            <a:endParaRPr lang="en-US" sz="1100"/>
          </a:p>
        </p:txBody>
      </p:sp>
      <p:sp>
        <p:nvSpPr>
          <p:cNvPr id="16" name="AutoShape 16"/>
          <p:cNvSpPr/>
          <p:nvPr/>
        </p:nvSpPr>
        <p:spPr>
          <a:xfrm>
            <a:off x="1270000" y="4889500"/>
            <a:ext cx="2667000" cy="12065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Military bases / Military industrial zones</a:t>
            </a:r>
            <a:endParaRPr lang="en-US" sz="1100"/>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National defense warehouses / Ammunition depots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Field camps / Temporary assembly areas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Mobile deployment with convoys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4508500" y="4254500"/>
            <a:ext cx="3175000" cy="1968500"/>
          </a:xfrm>
          <a:prstGeom prst="roundRect">
            <a:avLst>
              <a:gd name="adj" fmla="val 3869"/>
            </a:avLst>
          </a:prstGeom>
          <a:solidFill>
            <a:srgbClr val="EBE8E1">
              <a:alpha val="100000"/>
            </a:srgbClr>
          </a:solidFill>
          <a:ln w="12700" cap="flat" cmpd="sng">
            <a:solidFill>
              <a:srgbClr val="B48C50">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8" name="AutoShape 18"/>
          <p:cNvSpPr/>
          <p:nvPr/>
        </p:nvSpPr>
        <p:spPr>
          <a:xfrm>
            <a:off x="4762500" y="4445000"/>
            <a:ext cx="2667000" cy="3556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Key Government Areas</a:t>
            </a:r>
            <a:endParaRPr lang="en-US" sz="1100"/>
          </a:p>
        </p:txBody>
      </p:sp>
      <p:sp>
        <p:nvSpPr>
          <p:cNvPr id="19" name="AutoShape 19"/>
          <p:cNvSpPr/>
          <p:nvPr/>
        </p:nvSpPr>
        <p:spPr>
          <a:xfrm>
            <a:off x="4762500" y="4889500"/>
            <a:ext cx="2667000" cy="12065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Important closed government parks</a:t>
            </a:r>
            <a:endParaRPr lang="en-US" sz="1100"/>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Presidential palaces / Parliament compounds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Classified government facilities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Large outdoor public events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8001000" y="4254500"/>
            <a:ext cx="3175000" cy="1968500"/>
          </a:xfrm>
          <a:prstGeom prst="roundRect">
            <a:avLst>
              <a:gd name="adj" fmla="val 3869"/>
            </a:avLst>
          </a:prstGeom>
          <a:solidFill>
            <a:srgbClr val="B48C50">
              <a:alpha val="100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21" name="AutoShape 21"/>
          <p:cNvSpPr/>
          <p:nvPr/>
        </p:nvSpPr>
        <p:spPr>
          <a:xfrm>
            <a:off x="8255000" y="4445000"/>
            <a:ext cx="2667000" cy="3556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Civil Aviation Airports</a:t>
            </a:r>
            <a:endParaRPr lang="en-US" sz="1100"/>
          </a:p>
        </p:txBody>
      </p:sp>
      <p:sp>
        <p:nvSpPr>
          <p:cNvPr id="22" name="AutoShape 22"/>
          <p:cNvSpPr/>
          <p:nvPr/>
        </p:nvSpPr>
        <p:spPr>
          <a:xfrm>
            <a:off x="8255000" y="4889500"/>
            <a:ext cx="2667000" cy="12065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0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Civil airport clear zone protection areas</a:t>
            </a:r>
            <a:endParaRPr lang="en-US" sz="1100"/>
          </a:p>
          <a:p>
            <a:pPr marL="0" indent="0" algn="l">
              <a:lnSpc>
                <a:spcPct val="117000"/>
              </a:lnSpc>
            </a:pPr>
            <a:r>
              <a:rPr lang="en-US" sz="10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Low-altitude monitoring around runways</a:t>
            </a:r>
            <a:endParaRPr lang="en-US" sz="10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Perimeter security of terminals</a:t>
            </a:r>
            <a:endParaRPr lang="en-US" sz="10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Zero RF interference, aviation-friendly</a:t>
            </a:r>
            <a:endParaRPr lang="en-US" sz="10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571500"/>
            <a:ext cx="10160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High-Risk Energy Center Defense Solution</a:t>
            </a:r>
            <a:endParaRPr lang="en-US" sz="1100"/>
          </a:p>
        </p:txBody>
      </p:sp>
      <p:cxnSp>
        <p:nvCxnSpPr>
          <p:cNvPr id="3" name="Connector 3"/>
          <p:cNvCxnSpPr/>
          <p:nvPr/>
        </p:nvCxnSpPr>
        <p:spPr>
          <a:xfrm rot="-34376">
            <a:off x="1016032" y="1200150"/>
            <a:ext cx="127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4" name="AutoShape 4"/>
          <p:cNvSpPr/>
          <p:nvPr/>
        </p:nvSpPr>
        <p:spPr>
          <a:xfrm>
            <a:off x="1016000" y="1333500"/>
            <a:ext cx="10160000" cy="381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100" b="0" i="0" u="none" strike="noStrike">
                <a:solidFill>
                  <a:srgbClr val="64645F"/>
                </a:solidFill>
                <a:latin typeface="Noto Sans SC" panose="020B0200000000000000" charset="-122"/>
                <a:ea typeface="Noto Sans SC" panose="020B0200000000000000" charset="-122"/>
                <a:cs typeface="Noto Sans SC" panose="020B0200000000000000" charset="-122"/>
                <a:sym typeface="Noto Sans SC" panose="020B0200000000000000" charset="-122"/>
              </a:rPr>
              <a:t>Radar-Free Deployment — Acoustic Detection Network + Analytic RF C-UAS for Refineries, LNG Terminals &amp; Petrochemical Plants</a:t>
            </a:r>
            <a:endParaRPr lang="en-US" sz="1100"/>
          </a:p>
        </p:txBody>
      </p:sp>
      <p:sp>
        <p:nvSpPr>
          <p:cNvPr id="5" name="AutoShape 5"/>
          <p:cNvSpPr/>
          <p:nvPr/>
        </p:nvSpPr>
        <p:spPr>
          <a:xfrm>
            <a:off x="762000" y="1905000"/>
            <a:ext cx="4953000" cy="1524000"/>
          </a:xfrm>
          <a:prstGeom prst="roundRect">
            <a:avLst>
              <a:gd name="adj" fmla="val 5000"/>
            </a:avLst>
          </a:prstGeom>
          <a:solidFill>
            <a:srgbClr val="143228">
              <a:alpha val="100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952500" y="2032000"/>
            <a:ext cx="4572000" cy="317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Why Radar Cannot Be Deployed</a:t>
            </a:r>
            <a:endParaRPr lang="en-US" sz="1100"/>
          </a:p>
        </p:txBody>
      </p:sp>
      <p:sp>
        <p:nvSpPr>
          <p:cNvPr id="7" name="AutoShape 7"/>
          <p:cNvSpPr/>
          <p:nvPr/>
        </p:nvSpPr>
        <p:spPr>
          <a:xfrm>
            <a:off x="952500" y="2413000"/>
            <a:ext cx="4572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High-power radar emissions risk igniting explosive atmospheres (Zone 0/1 Class I Div. 1)</a:t>
            </a:r>
            <a:endParaRPr lang="en-US" sz="1100"/>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Electromagnetic interference disrupts plant instrumentation and safety control systems</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Strict ATEX / IECEx regulations prohibit active RF emitters near processing units</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762000" y="3619500"/>
            <a:ext cx="4953000" cy="1714500"/>
          </a:xfrm>
          <a:prstGeom prst="roundRect">
            <a:avLst>
              <a:gd name="adj" fmla="val 4444"/>
            </a:avLst>
          </a:prstGeom>
          <a:solidFill>
            <a:srgbClr val="EBE8E1">
              <a:alpha val="100000"/>
            </a:srgbClr>
          </a:solidFill>
          <a:ln w="12700" cap="flat" cmpd="sng">
            <a:solidFill>
              <a:srgbClr val="B48C50">
                <a:alpha val="30000"/>
              </a:srgbClr>
            </a:solidFill>
            <a:prstDash val="solid"/>
            <a:round/>
          </a:ln>
        </p:spPr>
        <p:txBody>
          <a:bodyPr vert="horz" wrap="square" lIns="0" tIns="0" rIns="0" bIns="0" rtlCol="0" anchor="ctr" anchorCtr="0"/>
          <a:lstStyle/>
          <a:p>
            <a:pPr algn="ctr">
              <a:defRPr/>
            </a:pPr>
          </a:p>
        </p:txBody>
      </p:sp>
      <p:sp>
        <p:nvSpPr>
          <p:cNvPr id="9" name="AutoShape 9"/>
          <p:cNvSpPr/>
          <p:nvPr/>
        </p:nvSpPr>
        <p:spPr>
          <a:xfrm>
            <a:off x="952500" y="3746500"/>
            <a:ext cx="4572000" cy="317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Three-Layer Acoustic + RF Architecture</a:t>
            </a:r>
            <a:endParaRPr lang="en-US" sz="1100"/>
          </a:p>
        </p:txBody>
      </p:sp>
      <p:sp>
        <p:nvSpPr>
          <p:cNvPr id="10" name="AutoShape 10"/>
          <p:cNvSpPr/>
          <p:nvPr/>
        </p:nvSpPr>
        <p:spPr>
          <a:xfrm>
            <a:off x="952500" y="4127500"/>
            <a:ext cx="4572000" cy="1270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3000"/>
              </a:lnSpc>
              <a:defRPr/>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1 — Core Defense (0–5km):</a:t>
            </a: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Acoustic arrays at 1km intervals + fixed RF station</a:t>
            </a:r>
            <a:endParaRPr lang="en-US" sz="1100"/>
          </a:p>
          <a:p>
            <a:pPr marL="0" indent="0" algn="l">
              <a:lnSpc>
                <a:spcPct val="113000"/>
              </a:lnSpc>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2 — Mid Defense (5–7km):</a:t>
            </a: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Acoustic network ring + portable RF jammers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3000"/>
              </a:lnSpc>
            </a:pPr>
            <a:r>
              <a:rPr lang="en-US" sz="10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3 — Outer Defense (7–10km):</a:t>
            </a: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 Extended acoustic detection + backpack RF units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3000"/>
              </a:lnSpc>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EO/IR cameras provide visual confirmation at all layers</a:t>
            </a:r>
            <a:endPar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62000" y="5524500"/>
            <a:ext cx="4953000" cy="952500"/>
          </a:xfrm>
          <a:prstGeom prst="roundRect">
            <a:avLst>
              <a:gd name="adj" fmla="val 8000"/>
            </a:avLst>
          </a:prstGeom>
          <a:solidFill>
            <a:srgbClr val="B48C5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889000" y="5613400"/>
            <a:ext cx="4699000" cy="825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Key Specs: </a:t>
            </a:r>
            <a:r>
              <a:rPr lang="en-US" sz="10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360° Coverage | 10km Radius | Zero Active Emission Detection | Protocol-Analytic Jamming (FPV/GPS) | 30+ Simultaneous Targets | Forced Landing / Return</a:t>
            </a:r>
            <a:endParaRPr lang="en-US" sz="1100"/>
          </a:p>
        </p:txBody>
      </p:sp>
      <p:pic>
        <p:nvPicPr>
          <p:cNvPr id="13" name="Picture 13"/>
          <p:cNvPicPr>
            <a:picLocks noChangeAspect="1"/>
          </p:cNvPicPr>
          <p:nvPr/>
        </p:nvPicPr>
        <p:blipFill>
          <a:blip r:embed="rId1"/>
          <a:srcRect/>
          <a:stretch>
            <a:fillRect/>
          </a:stretch>
        </p:blipFill>
        <p:spPr>
          <a:xfrm>
            <a:off x="6032500" y="1905000"/>
            <a:ext cx="5715000" cy="3810000"/>
          </a:xfrm>
          <a:prstGeom prst="roundRect">
            <a:avLst>
              <a:gd name="adj" fmla="val 2000"/>
            </a:avLst>
          </a:prstGeom>
          <a:noFill/>
          <a:ln w="12700" cap="flat" cmpd="sng">
            <a:solidFill>
              <a:srgbClr val="B48C50">
                <a:alpha val="100000"/>
              </a:srgbClr>
            </a:solidFill>
            <a:prstDash val="solid"/>
            <a:round/>
          </a:ln>
        </p:spPr>
      </p:pic>
      <p:sp>
        <p:nvSpPr>
          <p:cNvPr id="14" name="AutoShape 14"/>
          <p:cNvSpPr/>
          <p:nvPr/>
        </p:nvSpPr>
        <p:spPr>
          <a:xfrm>
            <a:off x="6032500" y="5842000"/>
            <a:ext cx="5715000" cy="698500"/>
          </a:xfrm>
          <a:prstGeom prst="roundRect">
            <a:avLst>
              <a:gd name="adj" fmla="val 10909"/>
            </a:avLst>
          </a:prstGeom>
          <a:solidFill>
            <a:srgbClr val="143228">
              <a:alpha val="8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6159500" y="5905500"/>
            <a:ext cx="5461000" cy="571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000" b="0" i="0" u="none" strike="noStrike">
                <a:solidFill>
                  <a:srgbClr val="464641"/>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acoustic arrays detect UAV acoustic signatures without any RF emission. Analytic RF jamming targets only hostile drone control links — no collateral interference to plant communications or aviation.</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6F2">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8890000" cy="571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600" b="1" i="0" u="none" strike="noStrike">
                <a:solidFill>
                  <a:srgbClr val="1E1E1E"/>
                </a:solidFill>
                <a:latin typeface="Noto Sans SC" panose="020B0200000000000000" charset="-122"/>
                <a:ea typeface="Noto Sans SC" panose="020B0200000000000000" charset="-122"/>
                <a:cs typeface="Noto Sans SC" panose="020B0200000000000000" charset="-122"/>
                <a:sym typeface="Noto Sans SC" panose="020B0200000000000000" charset="-122"/>
              </a:rPr>
              <a:t>Partner Support System</a:t>
            </a:r>
            <a:endParaRPr lang="en-US" sz="1100"/>
          </a:p>
        </p:txBody>
      </p:sp>
      <p:cxnSp>
        <p:nvCxnSpPr>
          <p:cNvPr id="3" name="Connector 3"/>
          <p:cNvCxnSpPr/>
          <p:nvPr/>
        </p:nvCxnSpPr>
        <p:spPr>
          <a:xfrm rot="-34376">
            <a:off x="1016032" y="1263650"/>
            <a:ext cx="127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4" name="AutoShape 4"/>
          <p:cNvSpPr/>
          <p:nvPr/>
        </p:nvSpPr>
        <p:spPr>
          <a:xfrm>
            <a:off x="1016000" y="1524000"/>
            <a:ext cx="5080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50504B"/>
                </a:solidFill>
                <a:latin typeface="Noto Sans SC" panose="020B0200000000000000" charset="-122"/>
                <a:ea typeface="Noto Sans SC" panose="020B0200000000000000" charset="-122"/>
                <a:cs typeface="Noto Sans SC" panose="020B0200000000000000" charset="-122"/>
                <a:sym typeface="Noto Sans SC" panose="020B0200000000000000" charset="-122"/>
              </a:rPr>
              <a:t>Six Core Supports to Empower Partners</a:t>
            </a:r>
            <a:endParaRPr lang="en-US" sz="1100"/>
          </a:p>
        </p:txBody>
      </p:sp>
      <p:sp>
        <p:nvSpPr>
          <p:cNvPr id="5" name="AutoShape 5"/>
          <p:cNvSpPr/>
          <p:nvPr/>
        </p:nvSpPr>
        <p:spPr>
          <a:xfrm>
            <a:off x="1016000" y="2095500"/>
            <a:ext cx="381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6" name="AutoShape 6"/>
          <p:cNvSpPr/>
          <p:nvPr/>
        </p:nvSpPr>
        <p:spPr>
          <a:xfrm>
            <a:off x="1460500" y="2133600"/>
            <a:ext cx="4064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Official Brand Authorization</a:t>
            </a:r>
            <a:endParaRPr lang="en-US" sz="1100"/>
          </a:p>
        </p:txBody>
      </p:sp>
      <p:sp>
        <p:nvSpPr>
          <p:cNvPr id="7" name="AutoShape 7"/>
          <p:cNvSpPr/>
          <p:nvPr/>
        </p:nvSpPr>
        <p:spPr>
          <a:xfrm>
            <a:off x="1460500" y="2451100"/>
            <a:ext cx="4064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0000"/>
              </a:lnSpc>
              <a:defRPr/>
            </a:pPr>
            <a:r>
              <a:rPr lang="en-US" sz="1100" b="0" i="0" u="none" strike="noStrike">
                <a:solidFill>
                  <a:srgbClr val="5A5A55"/>
                </a:solidFill>
                <a:latin typeface="Noto Sans SC" panose="020B0200000000000000" charset="-122"/>
                <a:ea typeface="Noto Sans SC" panose="020B0200000000000000" charset="-122"/>
                <a:cs typeface="Noto Sans SC" panose="020B0200000000000000" charset="-122"/>
                <a:sym typeface="Noto Sans SC" panose="020B0200000000000000" charset="-122"/>
              </a:rPr>
              <a:t>Issue regional authorization certificates, support brand customization and OEM</a:t>
            </a:r>
            <a:endParaRPr lang="en-US" sz="1100"/>
          </a:p>
        </p:txBody>
      </p:sp>
      <p:sp>
        <p:nvSpPr>
          <p:cNvPr id="8" name="AutoShape 8"/>
          <p:cNvSpPr/>
          <p:nvPr/>
        </p:nvSpPr>
        <p:spPr>
          <a:xfrm>
            <a:off x="1016000" y="3111500"/>
            <a:ext cx="381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9" name="AutoShape 9"/>
          <p:cNvSpPr/>
          <p:nvPr/>
        </p:nvSpPr>
        <p:spPr>
          <a:xfrm>
            <a:off x="1460500" y="3149600"/>
            <a:ext cx="4064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 Price Protection</a:t>
            </a:r>
            <a:endParaRPr lang="en-US" sz="1100"/>
          </a:p>
        </p:txBody>
      </p:sp>
      <p:sp>
        <p:nvSpPr>
          <p:cNvPr id="10" name="AutoShape 10"/>
          <p:cNvSpPr/>
          <p:nvPr/>
        </p:nvSpPr>
        <p:spPr>
          <a:xfrm>
            <a:off x="1460500" y="3467100"/>
            <a:ext cx="4064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0000"/>
              </a:lnSpc>
              <a:defRPr/>
            </a:pPr>
            <a:r>
              <a:rPr lang="en-US" sz="1100" b="0" i="0" u="none" strike="noStrike">
                <a:solidFill>
                  <a:srgbClr val="5A5A55"/>
                </a:solidFill>
                <a:latin typeface="Noto Sans SC" panose="020B0200000000000000" charset="-122"/>
                <a:ea typeface="Noto Sans SC" panose="020B0200000000000000" charset="-122"/>
                <a:cs typeface="Noto Sans SC" panose="020B0200000000000000" charset="-122"/>
                <a:sym typeface="Noto Sans SC" panose="020B0200000000000000" charset="-122"/>
              </a:rPr>
              <a:t>Tiered pricing system, regional price control, and profit margin protection</a:t>
            </a:r>
            <a:endParaRPr lang="en-US" sz="1100"/>
          </a:p>
        </p:txBody>
      </p:sp>
      <p:sp>
        <p:nvSpPr>
          <p:cNvPr id="11" name="AutoShape 11"/>
          <p:cNvSpPr/>
          <p:nvPr/>
        </p:nvSpPr>
        <p:spPr>
          <a:xfrm>
            <a:off x="1016000" y="4127500"/>
            <a:ext cx="381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2" name="AutoShape 12"/>
          <p:cNvSpPr/>
          <p:nvPr/>
        </p:nvSpPr>
        <p:spPr>
          <a:xfrm>
            <a:off x="1460500" y="4165600"/>
            <a:ext cx="4064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Technical Training and Certification</a:t>
            </a:r>
            <a:endParaRPr lang="en-US" sz="1100"/>
          </a:p>
        </p:txBody>
      </p:sp>
      <p:sp>
        <p:nvSpPr>
          <p:cNvPr id="13" name="AutoShape 13"/>
          <p:cNvSpPr/>
          <p:nvPr/>
        </p:nvSpPr>
        <p:spPr>
          <a:xfrm>
            <a:off x="1460500" y="4483100"/>
            <a:ext cx="4064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0000"/>
              </a:lnSpc>
              <a:defRPr/>
            </a:pPr>
            <a:r>
              <a:rPr lang="en-US" sz="1100" b="0" i="0" u="none" strike="noStrike">
                <a:solidFill>
                  <a:srgbClr val="5A5A55"/>
                </a:solidFill>
                <a:latin typeface="Noto Sans SC" panose="020B0200000000000000" charset="-122"/>
                <a:ea typeface="Noto Sans SC" panose="020B0200000000000000" charset="-122"/>
                <a:cs typeface="Noto Sans SC" panose="020B0200000000000000" charset="-122"/>
                <a:sym typeface="Noto Sans SC" panose="020B0200000000000000" charset="-122"/>
              </a:rPr>
              <a:t>Full-process training on products, deployment, and debugging, with technical certification issued</a:t>
            </a:r>
            <a:endParaRPr lang="en-US" sz="1100"/>
          </a:p>
        </p:txBody>
      </p:sp>
      <p:sp>
        <p:nvSpPr>
          <p:cNvPr id="14" name="AutoShape 14"/>
          <p:cNvSpPr/>
          <p:nvPr/>
        </p:nvSpPr>
        <p:spPr>
          <a:xfrm>
            <a:off x="1016000" y="5143500"/>
            <a:ext cx="381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15" name="AutoShape 15"/>
          <p:cNvSpPr/>
          <p:nvPr/>
        </p:nvSpPr>
        <p:spPr>
          <a:xfrm>
            <a:off x="1460500" y="5181600"/>
            <a:ext cx="4064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Pre-sales Solution Support</a:t>
            </a:r>
            <a:endParaRPr lang="en-US" sz="1100"/>
          </a:p>
        </p:txBody>
      </p:sp>
      <p:sp>
        <p:nvSpPr>
          <p:cNvPr id="16" name="AutoShape 16"/>
          <p:cNvSpPr/>
          <p:nvPr/>
        </p:nvSpPr>
        <p:spPr>
          <a:xfrm>
            <a:off x="1460500" y="5499100"/>
            <a:ext cx="4064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0000"/>
              </a:lnSpc>
              <a:defRPr/>
            </a:pPr>
            <a:r>
              <a:rPr lang="en-US" sz="1100" b="0" i="0" u="none" strike="noStrike">
                <a:solidFill>
                  <a:srgbClr val="5A5A55"/>
                </a:solidFill>
                <a:latin typeface="Noto Sans SC" panose="020B0200000000000000" charset="-122"/>
                <a:ea typeface="Noto Sans SC" panose="020B0200000000000000" charset="-122"/>
                <a:cs typeface="Noto Sans SC" panose="020B0200000000000000" charset="-122"/>
                <a:sym typeface="Noto Sans SC" panose="020B0200000000000000" charset="-122"/>
              </a:rPr>
              <a:t>Support bidding, solution design, on-site surveys, and provide demo units</a:t>
            </a:r>
            <a:endParaRPr lang="en-US" sz="1100"/>
          </a:p>
        </p:txBody>
      </p:sp>
      <p:sp>
        <p:nvSpPr>
          <p:cNvPr id="17" name="AutoShape 17"/>
          <p:cNvSpPr/>
          <p:nvPr/>
        </p:nvSpPr>
        <p:spPr>
          <a:xfrm>
            <a:off x="6096000" y="2095500"/>
            <a:ext cx="381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18" name="AutoShape 18"/>
          <p:cNvSpPr/>
          <p:nvPr/>
        </p:nvSpPr>
        <p:spPr>
          <a:xfrm>
            <a:off x="6540500" y="2133600"/>
            <a:ext cx="4064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After-sales Technical Support</a:t>
            </a:r>
            <a:endParaRPr lang="en-US" sz="1100"/>
          </a:p>
        </p:txBody>
      </p:sp>
      <p:sp>
        <p:nvSpPr>
          <p:cNvPr id="19" name="AutoShape 19"/>
          <p:cNvSpPr/>
          <p:nvPr/>
        </p:nvSpPr>
        <p:spPr>
          <a:xfrm>
            <a:off x="6540500" y="2451100"/>
            <a:ext cx="4064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0000"/>
              </a:lnSpc>
              <a:defRPr/>
            </a:pPr>
            <a:r>
              <a:rPr lang="en-US" sz="1100" b="0" i="0" u="none" strike="noStrike">
                <a:solidFill>
                  <a:srgbClr val="5A5A55"/>
                </a:solidFill>
                <a:latin typeface="Noto Sans SC" panose="020B0200000000000000" charset="-122"/>
                <a:ea typeface="Noto Sans SC" panose="020B0200000000000000" charset="-122"/>
                <a:cs typeface="Noto Sans SC" panose="020B0200000000000000" charset="-122"/>
                <a:sym typeface="Noto Sans SC" panose="020B0200000000000000" charset="-122"/>
              </a:rPr>
              <a:t>Three-year warranty, remote technical support, and continuous firmware upgrades</a:t>
            </a:r>
            <a:endParaRPr lang="en-US" sz="1100"/>
          </a:p>
        </p:txBody>
      </p:sp>
      <p:sp>
        <p:nvSpPr>
          <p:cNvPr id="20" name="AutoShape 20"/>
          <p:cNvSpPr/>
          <p:nvPr/>
        </p:nvSpPr>
        <p:spPr>
          <a:xfrm>
            <a:off x="6096000" y="3111500"/>
            <a:ext cx="381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06</a:t>
            </a:r>
            <a:endParaRPr lang="en-US" sz="1100"/>
          </a:p>
        </p:txBody>
      </p:sp>
      <p:sp>
        <p:nvSpPr>
          <p:cNvPr id="21" name="AutoShape 21"/>
          <p:cNvSpPr/>
          <p:nvPr/>
        </p:nvSpPr>
        <p:spPr>
          <a:xfrm>
            <a:off x="6540500" y="3149600"/>
            <a:ext cx="4064000" cy="317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143228"/>
                </a:solidFill>
                <a:latin typeface="Noto Sans SC" panose="020B0200000000000000" charset="-122"/>
                <a:ea typeface="Noto Sans SC" panose="020B0200000000000000" charset="-122"/>
                <a:cs typeface="Noto Sans SC" panose="020B0200000000000000" charset="-122"/>
                <a:sym typeface="Noto Sans SC" panose="020B0200000000000000" charset="-122"/>
              </a:rPr>
              <a:t>Joint Marketing Promotion</a:t>
            </a:r>
            <a:endParaRPr lang="en-US" sz="1100"/>
          </a:p>
        </p:txBody>
      </p:sp>
      <p:sp>
        <p:nvSpPr>
          <p:cNvPr id="22" name="AutoShape 22"/>
          <p:cNvSpPr/>
          <p:nvPr/>
        </p:nvSpPr>
        <p:spPr>
          <a:xfrm>
            <a:off x="6540500" y="3467100"/>
            <a:ext cx="4064000" cy="508000"/>
          </a:xfrm>
          <a:prstGeom prst="rect">
            <a:avLst/>
          </a:prstGeom>
          <a:noFill/>
          <a:ln w="12700" cap="flat" cmpd="sng">
            <a:noFill/>
            <a:prstDash val="solid"/>
            <a:round/>
          </a:ln>
        </p:spPr>
        <p:txBody>
          <a:bodyPr vert="horz" wrap="square" lIns="0" tIns="0" rIns="0" bIns="0" rtlCol="0" anchor="ctr">
            <a:noAutofit/>
          </a:bodyPr>
          <a:lstStyle/>
          <a:p>
            <a:pPr marL="0" indent="0" algn="l">
              <a:lnSpc>
                <a:spcPct val="100000"/>
              </a:lnSpc>
              <a:defRPr/>
            </a:pPr>
            <a:r>
              <a:rPr lang="en-US" sz="1100" b="0" i="0" u="none" strike="noStrike">
                <a:solidFill>
                  <a:srgbClr val="5A5A55"/>
                </a:solidFill>
                <a:latin typeface="Noto Sans SC" panose="020B0200000000000000" charset="-122"/>
                <a:ea typeface="Noto Sans SC" panose="020B0200000000000000" charset="-122"/>
                <a:cs typeface="Noto Sans SC" panose="020B0200000000000000" charset="-122"/>
                <a:sym typeface="Noto Sans SC" panose="020B0200000000000000" charset="-122"/>
              </a:rPr>
              <a:t>Joint exhibitions, case promotion, content sharing, and co-building the brand</a:t>
            </a:r>
            <a:endParaRPr lang="en-US" sz="1100"/>
          </a:p>
        </p:txBody>
      </p:sp>
      <p:sp>
        <p:nvSpPr>
          <p:cNvPr id="23" name="AutoShape 23"/>
          <p:cNvSpPr/>
          <p:nvPr/>
        </p:nvSpPr>
        <p:spPr>
          <a:xfrm>
            <a:off x="6096000" y="3937000"/>
            <a:ext cx="5080000" cy="2032000"/>
          </a:xfrm>
          <a:prstGeom prst="roundRect">
            <a:avLst>
              <a:gd name="adj" fmla="val 5000"/>
            </a:avLst>
          </a:prstGeom>
          <a:solidFill>
            <a:srgbClr val="143228">
              <a:alpha val="100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24" name="AutoShape 24"/>
          <p:cNvSpPr/>
          <p:nvPr/>
        </p:nvSpPr>
        <p:spPr>
          <a:xfrm>
            <a:off x="6350000" y="4127500"/>
            <a:ext cx="4572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Cooperation Process · Six Steps to Start</a:t>
            </a:r>
            <a:endParaRPr lang="en-US" sz="1100"/>
          </a:p>
        </p:txBody>
      </p:sp>
      <p:cxnSp>
        <p:nvCxnSpPr>
          <p:cNvPr id="25" name="Connector 25"/>
          <p:cNvCxnSpPr/>
          <p:nvPr/>
        </p:nvCxnSpPr>
        <p:spPr>
          <a:xfrm rot="-9549">
            <a:off x="6350009" y="4565650"/>
            <a:ext cx="4572000" cy="12700"/>
          </a:xfrm>
          <a:prstGeom prst="straightConnector1">
            <a:avLst/>
          </a:prstGeom>
          <a:solidFill>
            <a:srgbClr val="DEE0E3">
              <a:alpha val="100000"/>
            </a:srgbClr>
          </a:solidFill>
          <a:ln w="12700" cap="flat" cmpd="sng">
            <a:solidFill>
              <a:srgbClr val="B48C50">
                <a:alpha val="30000"/>
              </a:srgbClr>
            </a:solidFill>
            <a:prstDash val="solid"/>
            <a:round/>
            <a:headEnd type="none" w="med" len="med"/>
            <a:tailEnd type="none" w="med" len="med"/>
          </a:ln>
        </p:spPr>
      </p:cxnSp>
      <p:sp>
        <p:nvSpPr>
          <p:cNvPr id="26" name="AutoShape 26"/>
          <p:cNvSpPr/>
          <p:nvPr/>
        </p:nvSpPr>
        <p:spPr>
          <a:xfrm>
            <a:off x="6350000" y="4762500"/>
            <a:ext cx="4572000" cy="1079500"/>
          </a:xfrm>
          <a:prstGeom prst="rect">
            <a:avLst/>
          </a:prstGeom>
          <a:noFill/>
          <a:ln w="12700" cap="flat" cmpd="sng">
            <a:noFill/>
            <a:prstDash val="solid"/>
            <a:round/>
          </a:ln>
        </p:spPr>
        <p:txBody>
          <a:bodyPr vert="horz" wrap="square" lIns="0" tIns="0" rIns="0" bIns="0" rtlCol="0" anchor="ctr">
            <a:noAutofit/>
          </a:bodyPr>
          <a:lstStyle/>
          <a:p>
            <a:pPr marL="0" indent="0" algn="l">
              <a:lnSpc>
                <a:spcPct val="117000"/>
              </a:lnSpc>
              <a:defRPr/>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Intent Communication → Qualification Assessment → Demo Testing → Signing &amp; Authorization → Training &amp; Launch → Ongoing Support</a:t>
            </a:r>
            <a:endParaRPr lang="en-US" sz="1100"/>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First-year assessment: automatic renewal if standards are met; conversion to regular distributor if not.</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Partners in integration mode have separate technical docking and joint development processes.</a:t>
            </a:r>
            <a:endParaRPr lang="en-US" sz="10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2820">
                <a:alpha val="100000"/>
              </a:srgbClr>
            </a:gs>
            <a:gs pos="44999">
              <a:srgbClr val="143228">
                <a:alpha val="98000"/>
              </a:srgbClr>
            </a:gs>
            <a:gs pos="100000">
              <a:srgbClr val="193C30">
                <a:alpha val="100000"/>
              </a:srgbClr>
            </a:gs>
          </a:gsLst>
          <a:lin ang="2700000"/>
        </a:gradFill>
        <a:effectLst/>
      </p:bgPr>
    </p:bg>
    <p:spTree>
      <p:nvGrpSpPr>
        <p:cNvPr id="1" name=""/>
        <p:cNvGrpSpPr/>
        <p:nvPr/>
      </p:nvGrpSpPr>
      <p:grpSpPr>
        <a:xfrm>
          <a:off x="0" y="0"/>
          <a:ext cx="0" cy="0"/>
          <a:chOff x="0" y="0"/>
          <a:chExt cx="0" cy="0"/>
        </a:xfrm>
      </p:grpSpPr>
      <p:cxnSp>
        <p:nvCxnSpPr>
          <p:cNvPr id="2" name="Connector 2"/>
          <p:cNvCxnSpPr/>
          <p:nvPr/>
        </p:nvCxnSpPr>
        <p:spPr>
          <a:xfrm rot="-17188">
            <a:off x="4826016" y="1771650"/>
            <a:ext cx="2540000" cy="12700"/>
          </a:xfrm>
          <a:prstGeom prst="straightConnector1">
            <a:avLst/>
          </a:prstGeom>
          <a:solidFill>
            <a:srgbClr val="DEE0E3">
              <a:alpha val="100000"/>
            </a:srgbClr>
          </a:solidFill>
          <a:ln w="25400" cap="flat" cmpd="sng">
            <a:solidFill>
              <a:srgbClr val="B48C50">
                <a:alpha val="100000"/>
              </a:srgbClr>
            </a:solidFill>
            <a:prstDash val="solid"/>
            <a:round/>
            <a:headEnd type="none" w="lg" len="lg"/>
            <a:tailEnd type="none" w="lg" len="lg"/>
          </a:ln>
        </p:spPr>
      </p:cxnSp>
      <p:sp>
        <p:nvSpPr>
          <p:cNvPr id="3" name="AutoShape 3"/>
          <p:cNvSpPr/>
          <p:nvPr/>
        </p:nvSpPr>
        <p:spPr>
          <a:xfrm>
            <a:off x="1016000" y="1905000"/>
            <a:ext cx="10160000" cy="889000"/>
          </a:xfrm>
          <a:prstGeom prst="rect">
            <a:avLst/>
          </a:prstGeom>
          <a:noFill/>
          <a:ln w="12700" cap="flat" cmpd="sng">
            <a:noFill/>
            <a:prstDash val="solid"/>
            <a:round/>
          </a:ln>
        </p:spPr>
        <p:txBody>
          <a:bodyPr vert="horz" wrap="square" lIns="0" tIns="0" rIns="0" bIns="0" rtlCol="0" anchor="ctr">
            <a:noAutofit/>
          </a:bodyPr>
          <a:lstStyle/>
          <a:p>
            <a:pPr marL="0" indent="0" algn="ctr">
              <a:lnSpc>
                <a:spcPct val="125000"/>
              </a:lnSpc>
              <a:defRPr/>
            </a:pPr>
            <a:r>
              <a:rPr lang="en-US" sz="32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Global Deep Technology Cooperation Program</a:t>
            </a:r>
            <a:endParaRPr lang="en-US" sz="1100"/>
          </a:p>
        </p:txBody>
      </p:sp>
      <p:sp>
        <p:nvSpPr>
          <p:cNvPr id="4" name="AutoShape 4"/>
          <p:cNvSpPr/>
          <p:nvPr/>
        </p:nvSpPr>
        <p:spPr>
          <a:xfrm>
            <a:off x="1016000" y="3175000"/>
            <a:ext cx="10160000" cy="444500"/>
          </a:xfrm>
          <a:prstGeom prst="rect">
            <a:avLst/>
          </a:prstGeom>
          <a:noFill/>
          <a:ln w="12700" cap="flat" cmpd="sng">
            <a:noFill/>
            <a:prstDash val="solid"/>
            <a:round/>
          </a:ln>
        </p:spPr>
        <p:txBody>
          <a:bodyPr vert="horz" wrap="square" lIns="0" tIns="0" rIns="0" bIns="0" rtlCol="0" anchor="ctr">
            <a:noAutofit/>
          </a:bodyPr>
          <a:lstStyle/>
          <a:p>
            <a:pPr marL="0" indent="0" algn="ctr">
              <a:lnSpc>
                <a:spcPct val="125000"/>
              </a:lnSpc>
              <a:defRPr/>
            </a:pPr>
            <a:r>
              <a:rPr lang="en-US" sz="1800" b="1" i="0" u="none" strike="noStrike">
                <a:solidFill>
                  <a:srgbClr val="B48C50"/>
                </a:solidFill>
                <a:latin typeface="Noto Sans SC" panose="020B0200000000000000" charset="-122"/>
                <a:ea typeface="Noto Sans SC" panose="020B0200000000000000" charset="-122"/>
                <a:cs typeface="Noto Sans SC" panose="020B0200000000000000" charset="-122"/>
                <a:sym typeface="Noto Sans SC" panose="020B0200000000000000" charset="-122"/>
              </a:rPr>
              <a:t>Core PCBA Algorithm Module Supply + In-depth Technology Transfer</a:t>
            </a:r>
            <a:endParaRPr lang="en-US" sz="1100"/>
          </a:p>
        </p:txBody>
      </p:sp>
      <p:sp>
        <p:nvSpPr>
          <p:cNvPr id="5" name="AutoShape 5"/>
          <p:cNvSpPr/>
          <p:nvPr/>
        </p:nvSpPr>
        <p:spPr>
          <a:xfrm>
            <a:off x="1270000" y="3810000"/>
            <a:ext cx="9652000" cy="1016000"/>
          </a:xfrm>
          <a:prstGeom prst="rect">
            <a:avLst/>
          </a:prstGeom>
          <a:noFill/>
          <a:ln w="12700" cap="flat" cmpd="sng">
            <a:noFill/>
            <a:prstDash val="solid"/>
            <a:round/>
          </a:ln>
        </p:spPr>
        <p:txBody>
          <a:bodyPr vert="horz" wrap="square" lIns="0" tIns="0" rIns="0" bIns="0" rtlCol="0" anchor="ctr">
            <a:noAutofit/>
          </a:bodyPr>
          <a:lstStyle/>
          <a:p>
            <a:pPr marL="0" indent="0" algn="ctr">
              <a:lnSpc>
                <a:spcPct val="108000"/>
              </a:lnSpc>
              <a:defRPr/>
            </a:pPr>
            <a:r>
              <a:rPr lang="en-US" sz="1300" b="0" i="0" u="none" strike="noStrike">
                <a:solidFill>
                  <a:srgbClr val="DCDCD2"/>
                </a:solidFill>
                <a:latin typeface="Noto Sans SC" panose="020B0200000000000000" charset="-122"/>
                <a:ea typeface="Noto Sans SC" panose="020B0200000000000000" charset="-122"/>
                <a:cs typeface="Noto Sans SC" panose="020B0200000000000000" charset="-122"/>
                <a:sym typeface="Noto Sans SC" panose="020B0200000000000000" charset="-122"/>
              </a:rPr>
              <a:t>We provide core PCBA algorithm modules and authorize distributors or exclusive agents for mass production. The scope of technology transfer includes: PCB Gerber files, PCBA Bom, assembly structure design, software-level authorization, waterproofing process technology, etc. Partners can independently or entrust a third party to complete production and manufacturing.</a:t>
            </a:r>
            <a:endParaRPr lang="en-US" sz="1100"/>
          </a:p>
        </p:txBody>
      </p:sp>
      <p:sp>
        <p:nvSpPr>
          <p:cNvPr id="6" name="AutoShape 6"/>
          <p:cNvSpPr/>
          <p:nvPr/>
        </p:nvSpPr>
        <p:spPr>
          <a:xfrm>
            <a:off x="1016000" y="5016500"/>
            <a:ext cx="10160000" cy="317500"/>
          </a:xfrm>
          <a:prstGeom prst="rect">
            <a:avLst/>
          </a:prstGeom>
          <a:noFill/>
          <a:ln w="12700" cap="flat" cmpd="sng">
            <a:noFill/>
            <a:prstDash val="solid"/>
            <a:round/>
          </a:ln>
        </p:spPr>
        <p:txBody>
          <a:bodyPr vert="horz" wrap="square" lIns="0" tIns="0" rIns="0" bIns="0" rtlCol="0" anchor="ctr">
            <a:noAutofit/>
          </a:bodyPr>
          <a:lstStyle/>
          <a:p>
            <a:pPr marL="0" indent="0" algn="ctr">
              <a:lnSpc>
                <a:spcPct val="125000"/>
              </a:lnSpc>
              <a:defRPr/>
            </a:pPr>
            <a:r>
              <a:rPr lang="en-US" sz="1400" b="1" i="0" u="none" strike="noStrike">
                <a:solidFill>
                  <a:srgbClr val="F8F6F2"/>
                </a:solidFill>
                <a:latin typeface="Noto Sans SC" panose="020B0200000000000000" charset="-122"/>
                <a:ea typeface="Noto Sans SC" panose="020B0200000000000000" charset="-122"/>
                <a:cs typeface="Noto Sans SC" panose="020B0200000000000000" charset="-122"/>
                <a:sym typeface="Noto Sans SC" panose="020B0200000000000000" charset="-122"/>
              </a:rPr>
              <a:t>Reference of Major Global Acoustic Manufacturers</a:t>
            </a:r>
            <a:endParaRPr lang="en-US" sz="1100"/>
          </a:p>
        </p:txBody>
      </p:sp>
      <p:sp>
        <p:nvSpPr>
          <p:cNvPr id="7" name="AutoShape 7"/>
          <p:cNvSpPr/>
          <p:nvPr/>
        </p:nvSpPr>
        <p:spPr>
          <a:xfrm>
            <a:off x="1016000" y="5397500"/>
            <a:ext cx="10160000" cy="1143000"/>
          </a:xfrm>
          <a:prstGeom prst="rect">
            <a:avLst/>
          </a:prstGeom>
          <a:noFill/>
          <a:ln w="12700" cap="flat" cmpd="sng">
            <a:noFill/>
            <a:prstDash val="solid"/>
            <a:round/>
          </a:ln>
        </p:spPr>
        <p:txBody>
          <a:bodyPr vert="horz" wrap="square" lIns="0" tIns="0" rIns="0" bIns="0" rtlCol="0" anchor="ctr">
            <a:noAutofit/>
          </a:bodyPr>
          <a:lstStyle/>
          <a:p>
            <a:pPr marL="0" indent="0" algn="ctr">
              <a:lnSpc>
                <a:spcPct val="125000"/>
              </a:lnSpc>
              <a:defRPr/>
            </a:pPr>
            <a:r>
              <a:rPr lang="en-US" sz="1300" b="1" i="0" u="none" strike="noStrike">
                <a:solidFill>
                  <a:srgbClr val="E6E6DC"/>
                </a:solidFill>
                <a:latin typeface="Noto Sans SC" panose="020B0200000000000000" charset="-122"/>
                <a:ea typeface="Noto Sans SC" panose="020B0200000000000000" charset="-122"/>
                <a:cs typeface="Noto Sans SC" panose="020B0200000000000000" charset="-122"/>
                <a:sym typeface="Noto Sans SC" panose="020B0200000000000000" charset="-122"/>
              </a:rPr>
              <a:t>Tier 1: Squarehead Technology</a:t>
            </a:r>
            <a:endParaRPr lang="en-US" sz="1100"/>
          </a:p>
          <a:p>
            <a:pPr marL="0" indent="0" algn="ctr">
              <a:lnSpc>
                <a:spcPct val="125000"/>
              </a:lnSpc>
            </a:pPr>
            <a:r>
              <a:rPr lang="en-US" sz="1300" b="0" i="0" u="none" strike="noStrike">
                <a:solidFill>
                  <a:srgbClr val="E6E6DC"/>
                </a:solidFill>
                <a:latin typeface="Noto Sans SC" panose="020B0200000000000000" charset="-122"/>
                <a:ea typeface="Noto Sans SC" panose="020B0200000000000000" charset="-122"/>
                <a:cs typeface="Noto Sans SC" panose="020B0200000000000000" charset="-122"/>
                <a:sym typeface="Noto Sans SC" panose="020B0200000000000000" charset="-122"/>
              </a:rPr>
              <a:t>Insignito • SPHEAR Sound Intelligence • OptiNav • SonicEye • Askalon Industries</a:t>
            </a:r>
            <a:endParaRPr lang="en-US" sz="1300" b="0" i="0" u="none" strike="noStrike">
              <a:solidFill>
                <a:srgbClr val="E6E6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8" name="Connector 8"/>
          <p:cNvCxnSpPr/>
          <p:nvPr/>
        </p:nvCxnSpPr>
        <p:spPr>
          <a:xfrm rot="-5728">
            <a:off x="2286005" y="6661150"/>
            <a:ext cx="7620038" cy="12700"/>
          </a:xfrm>
          <a:prstGeom prst="straightConnector1">
            <a:avLst/>
          </a:prstGeom>
          <a:solidFill>
            <a:srgbClr val="DEE0E3">
              <a:alpha val="100000"/>
            </a:srgbClr>
          </a:solidFill>
          <a:ln w="12700" cap="flat" cmpd="sng">
            <a:solidFill>
              <a:srgbClr val="B48C50">
                <a:alpha val="40000"/>
              </a:srgbClr>
            </a:solidFill>
            <a:prstDash val="solid"/>
            <a:round/>
            <a:headEnd type="none" w="med" len="med"/>
            <a:tailEnd type="none" w="med" len="med"/>
          </a:ln>
        </p:spPr>
      </p:cxnSp>
      <p:sp>
        <p:nvSpPr>
          <p:cNvPr id="9" name="AutoShape 9"/>
          <p:cNvSpPr/>
          <p:nvPr/>
        </p:nvSpPr>
        <p:spPr>
          <a:xfrm>
            <a:off x="1016000" y="6794500"/>
            <a:ext cx="10160000" cy="279400"/>
          </a:xfrm>
          <a:prstGeom prst="rect">
            <a:avLst/>
          </a:prstGeom>
          <a:noFill/>
          <a:ln w="12700" cap="flat" cmpd="sng">
            <a:noFill/>
            <a:prstDash val="solid"/>
            <a:round/>
          </a:ln>
        </p:spPr>
        <p:txBody>
          <a:bodyPr vert="horz" wrap="square" lIns="0" tIns="0" rIns="0" bIns="0" rtlCol="0" anchor="ctr">
            <a:noAutofit/>
          </a:bodyPr>
          <a:lstStyle/>
          <a:p>
            <a:pPr marL="0" indent="0" algn="ctr">
              <a:lnSpc>
                <a:spcPct val="125000"/>
              </a:lnSpc>
              <a:defRPr/>
            </a:pPr>
            <a:r>
              <a:rPr lang="en-US" sz="1200" b="1" i="0" u="none" strike="noStrike">
                <a:solidFill>
                  <a:srgbClr val="E6E6DC"/>
                </a:solidFill>
                <a:latin typeface="Noto Sans SC" panose="020B0200000000000000" charset="-122"/>
                <a:ea typeface="Noto Sans SC" panose="020B0200000000000000" charset="-122"/>
                <a:cs typeface="Noto Sans SC" panose="020B0200000000000000" charset="-122"/>
                <a:sym typeface="Noto Sans SC" panose="020B0200000000000000" charset="-122"/>
              </a:rPr>
              <a:t>Business Cooperation Inquiry</a:t>
            </a:r>
            <a:endParaRPr lang="en-US" sz="1100"/>
          </a:p>
        </p:txBody>
      </p:sp>
      <p:sp>
        <p:nvSpPr>
          <p:cNvPr id="10" name="AutoShape 10"/>
          <p:cNvSpPr/>
          <p:nvPr/>
        </p:nvSpPr>
        <p:spPr>
          <a:xfrm>
            <a:off x="1016000" y="7112000"/>
            <a:ext cx="10160000" cy="228600"/>
          </a:xfrm>
          <a:prstGeom prst="rect">
            <a:avLst/>
          </a:prstGeom>
          <a:noFill/>
          <a:ln w="12700" cap="flat" cmpd="sng">
            <a:noFill/>
            <a:prstDash val="solid"/>
            <a:round/>
          </a:ln>
        </p:spPr>
        <p:txBody>
          <a:bodyPr vert="horz" wrap="square" lIns="0" tIns="0" rIns="0" bIns="0" rtlCol="0" anchor="ctr">
            <a:noAutofit/>
          </a:bodyPr>
          <a:lstStyle/>
          <a:p>
            <a:pPr marL="0" indent="0" algn="ctr">
              <a:lnSpc>
                <a:spcPct val="125000"/>
              </a:lnSpc>
              <a:defRPr/>
            </a:pPr>
            <a:r>
              <a:rPr lang="en-US" sz="1000" b="0" i="0" u="none" strike="noStrike">
                <a:solidFill>
                  <a:srgbClr val="BEBEB4"/>
                </a:solidFill>
                <a:latin typeface="Noto Sans SC" panose="020B0200000000000000" charset="-122"/>
                <a:ea typeface="Noto Sans SC" panose="020B0200000000000000" charset="-122"/>
                <a:cs typeface="Noto Sans SC" panose="020B0200000000000000" charset="-122"/>
                <a:sym typeface="Noto Sans SC" panose="020B0200000000000000" charset="-122"/>
              </a:rPr>
              <a:t>Email: partner@yourcompany.com | Official Website: www.yourcompany.com</a:t>
            </a:r>
            <a:endParaRPr lang="en-US" sz="1100"/>
          </a:p>
        </p:txBody>
      </p:sp>
      <p:sp>
        <p:nvSpPr>
          <p:cNvPr id="11" name="AutoShape 11"/>
          <p:cNvSpPr/>
          <p:nvPr/>
        </p:nvSpPr>
        <p:spPr>
          <a:xfrm>
            <a:off x="1016000" y="7391400"/>
            <a:ext cx="10160000" cy="228600"/>
          </a:xfrm>
          <a:prstGeom prst="rect">
            <a:avLst/>
          </a:prstGeom>
          <a:noFill/>
          <a:ln w="12700" cap="flat" cmpd="sng">
            <a:noFill/>
            <a:prstDash val="solid"/>
            <a:round/>
          </a:ln>
        </p:spPr>
        <p:txBody>
          <a:bodyPr vert="horz" wrap="square" lIns="0" tIns="0" rIns="0" bIns="0" rtlCol="0" anchor="ctr">
            <a:noAutofit/>
          </a:bodyPr>
          <a:lstStyle/>
          <a:p>
            <a:pPr marL="0" indent="0" algn="ctr">
              <a:lnSpc>
                <a:spcPct val="125000"/>
              </a:lnSpc>
              <a:defRPr/>
            </a:pPr>
            <a:r>
              <a:rPr lang="en-US" sz="1000" b="0" i="0" u="none" strike="noStrike">
                <a:solidFill>
                  <a:srgbClr val="BEBEB4"/>
                </a:solidFill>
                <a:latin typeface="Noto Sans SC" panose="020B0200000000000000" charset="-122"/>
                <a:ea typeface="Noto Sans SC" panose="020B0200000000000000" charset="-122"/>
                <a:cs typeface="Noto Sans SC" panose="020B0200000000000000" charset="-122"/>
                <a:sym typeface="Noto Sans SC" panose="020B0200000000000000" charset="-122"/>
              </a:rPr>
              <a:t>Feel free to contact us for sample application, technical docking, or quotation inquiry</a:t>
            </a:r>
            <a:endParaRPr lang="en-US" sz="1100"/>
          </a:p>
        </p:txBody>
      </p:sp>
      <p:sp>
        <p:nvSpPr>
          <p:cNvPr id="12" name="AutoShape 12"/>
          <p:cNvSpPr/>
          <p:nvPr/>
        </p:nvSpPr>
        <p:spPr>
          <a:xfrm>
            <a:off x="1016000" y="7721600"/>
            <a:ext cx="10160000" cy="203200"/>
          </a:xfrm>
          <a:prstGeom prst="rect">
            <a:avLst/>
          </a:prstGeom>
          <a:noFill/>
          <a:ln w="12700" cap="flat" cmpd="sng">
            <a:noFill/>
            <a:prstDash val="solid"/>
            <a:round/>
          </a:ln>
        </p:spPr>
        <p:txBody>
          <a:bodyPr vert="horz" wrap="square" lIns="0" tIns="0" rIns="0" bIns="0" rtlCol="0" anchor="ctr">
            <a:noAutofit/>
          </a:bodyPr>
          <a:lstStyle/>
          <a:p>
            <a:pPr marL="0" indent="0" algn="ctr">
              <a:lnSpc>
                <a:spcPct val="125000"/>
              </a:lnSpc>
              <a:defRPr/>
            </a:pPr>
            <a:r>
              <a:rPr lang="en-US" sz="800" b="0" i="0" u="none" strike="noStrike">
                <a:solidFill>
                  <a:srgbClr val="96968C"/>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Detection Array · Global Partner Program · 2026</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2820">
                <a:alpha val="100000"/>
              </a:srgbClr>
            </a:gs>
            <a:gs pos="44999">
              <a:srgbClr val="143228">
                <a:alpha val="98000"/>
              </a:srgbClr>
            </a:gs>
            <a:gs pos="100000">
              <a:srgbClr val="193C30">
                <a:alpha val="100000"/>
              </a:srgbClr>
            </a:gs>
          </a:gsLst>
          <a:lin ang="2700000"/>
        </a:gradFill>
        <a:effectLst/>
      </p:bgPr>
    </p:bg>
    <p:spTree>
      <p:nvGrpSpPr>
        <p:cNvPr id="1" name=""/>
        <p:cNvGrpSpPr/>
        <p:nvPr/>
      </p:nvGrpSpPr>
      <p:grpSpPr>
        <a:xfrm>
          <a:off x="0" y="0"/>
          <a:ext cx="0" cy="0"/>
          <a:chOff x="0" y="0"/>
          <a:chExt cx="0" cy="0"/>
        </a:xfrm>
      </p:grpSpPr>
      <p:sp>
        <p:nvSpPr>
          <p:cNvPr id="13" name="AutoShape 3"/>
          <p:cNvSpPr/>
          <p:nvPr/>
        </p:nvSpPr>
        <p:spPr>
          <a:xfrm>
            <a:off x="5651500" y="431800"/>
            <a:ext cx="5905500" cy="177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50" b="1" i="0" u="none" strike="noStrike">
                <a:solidFill>
                  <a:srgbClr val="E0A844"/>
                </a:solidFill>
                <a:latin typeface="Noto Sans SC" panose="020B0200000000000000" charset="-122"/>
                <a:ea typeface="Noto Sans SC" panose="020B0200000000000000" charset="-122"/>
                <a:cs typeface="Noto Sans SC" panose="020B0200000000000000" charset="-122"/>
                <a:sym typeface="Noto Sans SC" panose="020B0200000000000000" charset="-122"/>
              </a:rPr>
              <a:t>WHY PCBA MODULE COOPERATION?</a:t>
            </a:r>
            <a:endParaRPr lang="en-US" sz="1100"/>
          </a:p>
        </p:txBody>
      </p:sp>
      <p:sp>
        <p:nvSpPr>
          <p:cNvPr id="14" name="AutoShape 4"/>
          <p:cNvSpPr/>
          <p:nvPr/>
        </p:nvSpPr>
        <p:spPr>
          <a:xfrm>
            <a:off x="5651500" y="635000"/>
            <a:ext cx="5905500" cy="609600"/>
          </a:xfrm>
          <a:prstGeom prst="rect">
            <a:avLst/>
          </a:prstGeom>
          <a:noFill/>
          <a:ln w="12700" cap="flat" cmpd="sng">
            <a:noFill/>
            <a:prstDash val="solid"/>
            <a:round/>
          </a:ln>
        </p:spPr>
        <p:txBody>
          <a:bodyPr vert="horz" wrap="square" lIns="0" tIns="0" rIns="0" bIns="0" rtlCol="0" anchor="ctr" anchorCtr="0"/>
          <a:lstStyle/>
          <a:p>
            <a:pPr marL="0" indent="0" algn="l">
              <a:lnSpc>
                <a:spcPct val="93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Why Radar &amp; RF Manufacturers Choose PCBA Supply</a:t>
            </a:r>
            <a:endParaRPr lang="en-US" sz="1100"/>
          </a:p>
        </p:txBody>
      </p:sp>
      <p:sp>
        <p:nvSpPr>
          <p:cNvPr id="15" name="AutoShape 5"/>
          <p:cNvSpPr/>
          <p:nvPr/>
        </p:nvSpPr>
        <p:spPr>
          <a:xfrm>
            <a:off x="5651500" y="1320800"/>
            <a:ext cx="279400" cy="279400"/>
          </a:xfrm>
          <a:prstGeom prst="ellipse">
            <a:avLst/>
          </a:prstGeom>
          <a:solidFill>
            <a:srgbClr val="E0A8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6"/>
          <p:cNvSpPr/>
          <p:nvPr/>
        </p:nvSpPr>
        <p:spPr>
          <a:xfrm>
            <a:off x="5651500" y="1346200"/>
            <a:ext cx="279400" cy="228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1" i="0" u="none" strike="noStrike">
                <a:solidFill>
                  <a:srgbClr val="0B1A3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17" name="AutoShape 7"/>
          <p:cNvSpPr/>
          <p:nvPr/>
        </p:nvSpPr>
        <p:spPr>
          <a:xfrm>
            <a:off x="6045200" y="1295400"/>
            <a:ext cx="5511800" cy="190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5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Instantly Bridge the 20–150m Radar Gap</a:t>
            </a:r>
            <a:endParaRPr lang="en-US" sz="1100"/>
          </a:p>
        </p:txBody>
      </p:sp>
      <p:sp>
        <p:nvSpPr>
          <p:cNvPr id="18" name="AutoShape 8"/>
          <p:cNvSpPr/>
          <p:nvPr/>
        </p:nvSpPr>
        <p:spPr>
          <a:xfrm>
            <a:off x="6045200" y="1511300"/>
            <a:ext cx="5511800" cy="4318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Developing acoustic array algorithms in-house requires years of field acoustic dataset accumulation. New Ark PCBA boards let radar manufacturers add verified acoustic blind-zone mitigation within weeks.</a:t>
            </a:r>
            <a:endParaRPr lang="en-US" sz="1100"/>
          </a:p>
        </p:txBody>
      </p:sp>
      <p:sp>
        <p:nvSpPr>
          <p:cNvPr id="19" name="AutoShape 9"/>
          <p:cNvSpPr/>
          <p:nvPr/>
        </p:nvSpPr>
        <p:spPr>
          <a:xfrm>
            <a:off x="5651500" y="2006600"/>
            <a:ext cx="279400" cy="279400"/>
          </a:xfrm>
          <a:prstGeom prst="ellipse">
            <a:avLst/>
          </a:prstGeom>
          <a:solidFill>
            <a:srgbClr val="E0A8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10"/>
          <p:cNvSpPr/>
          <p:nvPr/>
        </p:nvSpPr>
        <p:spPr>
          <a:xfrm>
            <a:off x="5651500" y="2032000"/>
            <a:ext cx="279400" cy="228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1" i="0" u="none" strike="noStrike">
                <a:solidFill>
                  <a:srgbClr val="0B1A3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21" name="AutoShape 11"/>
          <p:cNvSpPr/>
          <p:nvPr/>
        </p:nvSpPr>
        <p:spPr>
          <a:xfrm>
            <a:off x="6045200" y="1981200"/>
            <a:ext cx="5511800" cy="190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5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Preserve Brand Identity &amp; Custom Enclosures</a:t>
            </a:r>
            <a:endParaRPr lang="en-US" sz="1100"/>
          </a:p>
        </p:txBody>
      </p:sp>
      <p:sp>
        <p:nvSpPr>
          <p:cNvPr id="22" name="AutoShape 12"/>
          <p:cNvSpPr/>
          <p:nvPr/>
        </p:nvSpPr>
        <p:spPr>
          <a:xfrm>
            <a:off x="6045200" y="2197100"/>
            <a:ext cx="5511800" cy="4318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OEM partners design proprietary chassis, weatherproof enclosures and brand aesthetics, embedding our core electronics seamlessly for white-label bidding.</a:t>
            </a:r>
            <a:endParaRPr lang="en-US" sz="1100"/>
          </a:p>
        </p:txBody>
      </p:sp>
      <p:sp>
        <p:nvSpPr>
          <p:cNvPr id="23" name="AutoShape 13"/>
          <p:cNvSpPr/>
          <p:nvPr/>
        </p:nvSpPr>
        <p:spPr>
          <a:xfrm>
            <a:off x="5651500" y="2692400"/>
            <a:ext cx="279400" cy="279400"/>
          </a:xfrm>
          <a:prstGeom prst="ellipse">
            <a:avLst/>
          </a:prstGeom>
          <a:solidFill>
            <a:srgbClr val="E0A8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14"/>
          <p:cNvSpPr/>
          <p:nvPr/>
        </p:nvSpPr>
        <p:spPr>
          <a:xfrm>
            <a:off x="5651500" y="2717800"/>
            <a:ext cx="279400" cy="228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1" i="0" u="none" strike="noStrike">
                <a:solidFill>
                  <a:srgbClr val="0B1A3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25" name="AutoShape 15"/>
          <p:cNvSpPr/>
          <p:nvPr/>
        </p:nvSpPr>
        <p:spPr>
          <a:xfrm>
            <a:off x="6045200" y="2667000"/>
            <a:ext cx="5511800" cy="190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5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Complete Windows &amp; Linux SDKs</a:t>
            </a:r>
            <a:endParaRPr lang="en-US" sz="1100"/>
          </a:p>
        </p:txBody>
      </p:sp>
      <p:sp>
        <p:nvSpPr>
          <p:cNvPr id="26" name="AutoShape 16"/>
          <p:cNvSpPr/>
          <p:nvPr/>
        </p:nvSpPr>
        <p:spPr>
          <a:xfrm>
            <a:off x="6045200" y="2882900"/>
            <a:ext cx="5511800" cy="4318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Cross-platform libraries in C/C++, Python and ROS nodes. Access real-time DOA coordinates, target confidence scores and optional raw audio streams.</a:t>
            </a:r>
            <a:endParaRPr lang="en-US" sz="1100"/>
          </a:p>
        </p:txBody>
      </p:sp>
      <p:sp>
        <p:nvSpPr>
          <p:cNvPr id="27" name="AutoShape 17"/>
          <p:cNvSpPr/>
          <p:nvPr/>
        </p:nvSpPr>
        <p:spPr>
          <a:xfrm>
            <a:off x="0" y="3378200"/>
            <a:ext cx="12192000" cy="177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50" b="1" i="0" u="none" strike="noStrike">
                <a:solidFill>
                  <a:srgbClr val="E0A844"/>
                </a:solidFill>
                <a:latin typeface="Noto Sans SC" panose="020B0200000000000000" charset="-122"/>
                <a:ea typeface="Noto Sans SC" panose="020B0200000000000000" charset="-122"/>
                <a:cs typeface="Noto Sans SC" panose="020B0200000000000000" charset="-122"/>
                <a:sym typeface="Noto Sans SC" panose="020B0200000000000000" charset="-122"/>
              </a:rPr>
              <a:t>HARDWARE &amp; PROTOCOL INTERFACES</a:t>
            </a:r>
            <a:endParaRPr lang="en-US" sz="1100"/>
          </a:p>
        </p:txBody>
      </p:sp>
      <p:sp>
        <p:nvSpPr>
          <p:cNvPr id="28" name="AutoShape 18"/>
          <p:cNvSpPr/>
          <p:nvPr/>
        </p:nvSpPr>
        <p:spPr>
          <a:xfrm>
            <a:off x="0" y="3606800"/>
            <a:ext cx="12192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PCBA Hardware Interfaces &amp; Specifications</a:t>
            </a:r>
            <a:endParaRPr lang="en-US" sz="1100"/>
          </a:p>
        </p:txBody>
      </p:sp>
      <p:cxnSp>
        <p:nvCxnSpPr>
          <p:cNvPr id="29" name="Connector 19"/>
          <p:cNvCxnSpPr/>
          <p:nvPr/>
        </p:nvCxnSpPr>
        <p:spPr>
          <a:xfrm rot="-57290">
            <a:off x="5715053" y="4019550"/>
            <a:ext cx="762000" cy="12700"/>
          </a:xfrm>
          <a:prstGeom prst="straightConnector1">
            <a:avLst/>
          </a:prstGeom>
          <a:solidFill>
            <a:srgbClr val="DEE0E3">
              <a:alpha val="100000"/>
            </a:srgbClr>
          </a:solidFill>
          <a:ln w="25400" cap="flat" cmpd="sng">
            <a:solidFill>
              <a:srgbClr val="E0A844">
                <a:alpha val="100000"/>
              </a:srgbClr>
            </a:solidFill>
            <a:prstDash val="solid"/>
            <a:round/>
            <a:headEnd type="none" w="lg" len="lg"/>
            <a:tailEnd type="none" w="lg" len="lg"/>
          </a:ln>
        </p:spPr>
      </p:cxnSp>
      <p:sp>
        <p:nvSpPr>
          <p:cNvPr id="30" name="AutoShape 20"/>
          <p:cNvSpPr/>
          <p:nvPr/>
        </p:nvSpPr>
        <p:spPr>
          <a:xfrm>
            <a:off x="711200" y="4191000"/>
            <a:ext cx="3429000" cy="2133600"/>
          </a:xfrm>
          <a:prstGeom prst="roundRect">
            <a:avLst>
              <a:gd name="adj" fmla="val 5952"/>
            </a:avLst>
          </a:prstGeom>
          <a:solidFill>
            <a:srgbClr val="162844">
              <a:alpha val="100000"/>
            </a:srgbClr>
          </a:solidFill>
          <a:ln w="12700" cap="flat" cmpd="sng">
            <a:solidFill>
              <a:srgbClr val="E0A844">
                <a:alpha val="28000"/>
              </a:srgbClr>
            </a:solidFill>
            <a:prstDash val="solid"/>
            <a:round/>
          </a:ln>
        </p:spPr>
        <p:txBody>
          <a:bodyPr vert="horz" wrap="square" lIns="63500" tIns="63500" rIns="63500" bIns="63500" rtlCol="0" anchor="ctr"/>
          <a:lstStyle/>
          <a:p>
            <a:pPr algn="ctr">
              <a:defRPr/>
            </a:pPr>
          </a:p>
        </p:txBody>
      </p:sp>
      <p:sp>
        <p:nvSpPr>
          <p:cNvPr id="31" name="AutoShape 21"/>
          <p:cNvSpPr/>
          <p:nvPr/>
        </p:nvSpPr>
        <p:spPr>
          <a:xfrm>
            <a:off x="939800" y="4419600"/>
            <a:ext cx="431800" cy="431800"/>
          </a:xfrm>
          <a:prstGeom prst="roundRect">
            <a:avLst>
              <a:gd name="adj" fmla="val 23529"/>
            </a:avLst>
          </a:prstGeom>
          <a:solidFill>
            <a:srgbClr val="E0A844">
              <a:alpha val="16000"/>
            </a:srgbClr>
          </a:solidFill>
          <a:ln w="25400" cap="flat" cmpd="sng">
            <a:noFill/>
            <a:prstDash val="solid"/>
            <a:round/>
          </a:ln>
        </p:spPr>
        <p:txBody>
          <a:bodyPr vert="horz" wrap="square" lIns="63500" tIns="63500" rIns="63500" bIns="63500" rtlCol="0" anchor="ctr"/>
          <a:lstStyle/>
          <a:p>
            <a:pPr algn="ctr">
              <a:defRPr/>
            </a:pPr>
          </a:p>
        </p:txBody>
      </p:sp>
      <p:pic>
        <p:nvPicPr>
          <p:cNvPr id="32" name="Picture 2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1400" y="4521200"/>
            <a:ext cx="228600" cy="228600"/>
          </a:xfrm>
          <a:prstGeom prst="rect">
            <a:avLst/>
          </a:prstGeom>
        </p:spPr>
      </p:pic>
      <p:sp>
        <p:nvSpPr>
          <p:cNvPr id="33" name="AutoShape 23"/>
          <p:cNvSpPr/>
          <p:nvPr/>
        </p:nvSpPr>
        <p:spPr>
          <a:xfrm>
            <a:off x="939800" y="4953000"/>
            <a:ext cx="29718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5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Edge Computing Architecture</a:t>
            </a:r>
            <a:endParaRPr lang="en-US" sz="1100"/>
          </a:p>
        </p:txBody>
      </p:sp>
      <p:cxnSp>
        <p:nvCxnSpPr>
          <p:cNvPr id="34" name="Connector 24"/>
          <p:cNvCxnSpPr/>
          <p:nvPr/>
        </p:nvCxnSpPr>
        <p:spPr>
          <a:xfrm rot="-14691">
            <a:off x="939814" y="5251450"/>
            <a:ext cx="2971800" cy="12700"/>
          </a:xfrm>
          <a:prstGeom prst="straightConnector1">
            <a:avLst/>
          </a:prstGeom>
          <a:solidFill>
            <a:srgbClr val="DEE0E3">
              <a:alpha val="100000"/>
            </a:srgbClr>
          </a:solidFill>
          <a:ln w="12700" cap="flat" cmpd="sng">
            <a:solidFill>
              <a:srgbClr val="E0A844">
                <a:alpha val="25000"/>
              </a:srgbClr>
            </a:solidFill>
            <a:prstDash val="solid"/>
            <a:round/>
            <a:headEnd type="none" w="med" len="med"/>
            <a:tailEnd type="none" w="med" len="med"/>
          </a:ln>
        </p:spPr>
      </p:cxnSp>
      <p:sp>
        <p:nvSpPr>
          <p:cNvPr id="35" name="AutoShape 25"/>
          <p:cNvSpPr/>
          <p:nvPr/>
        </p:nvSpPr>
        <p:spPr>
          <a:xfrm>
            <a:off x="939800" y="5359400"/>
            <a:ext cx="2997200" cy="914400"/>
          </a:xfrm>
          <a:prstGeom prst="rect">
            <a:avLst/>
          </a:prstGeom>
          <a:noFill/>
          <a:ln w="12700" cap="flat" cmpd="sng">
            <a:noFill/>
            <a:prstDash val="solid"/>
            <a:round/>
          </a:ln>
        </p:spPr>
        <p:txBody>
          <a:bodyPr vert="horz" wrap="square" lIns="0" tIns="0" rIns="0" bIns="0" rtlCol="0" anchor="ctr" anchorCtr="0"/>
          <a:lstStyle/>
          <a:p>
            <a:pPr marL="0" indent="0" algn="l">
              <a:lnSpc>
                <a:spcPct val="107000"/>
              </a:lnSpc>
              <a:defRPr/>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FPGA + ARM hardware architecture</a:t>
            </a:r>
            <a:endParaRPr lang="en-US" sz="1100"/>
          </a:p>
          <a:p>
            <a:pPr marL="0" indent="0" algn="l">
              <a:lnSpc>
                <a:spcPct val="107000"/>
              </a:lnSpc>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Real-time high-speed multi-channel synchronized audio sampling (24-bit / 16 kHz)</a:t>
            </a:r>
            <a:endPar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7000"/>
              </a:lnSpc>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On-device neural-network inference engine (NPU acceleration)</a:t>
            </a:r>
            <a:endPar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7000"/>
              </a:lnSpc>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Ultra-low-latency DOA estimation (&lt; 40 ms)</a:t>
            </a:r>
            <a:endPar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6" name="AutoShape 26"/>
          <p:cNvSpPr/>
          <p:nvPr/>
        </p:nvSpPr>
        <p:spPr>
          <a:xfrm>
            <a:off x="4381500" y="4191000"/>
            <a:ext cx="3429000" cy="2133600"/>
          </a:xfrm>
          <a:prstGeom prst="roundRect">
            <a:avLst>
              <a:gd name="adj" fmla="val 5952"/>
            </a:avLst>
          </a:prstGeom>
          <a:solidFill>
            <a:srgbClr val="162844">
              <a:alpha val="100000"/>
            </a:srgbClr>
          </a:solidFill>
          <a:ln w="12700" cap="flat" cmpd="sng">
            <a:solidFill>
              <a:srgbClr val="E0A844">
                <a:alpha val="28000"/>
              </a:srgbClr>
            </a:solidFill>
            <a:prstDash val="solid"/>
            <a:round/>
          </a:ln>
        </p:spPr>
        <p:txBody>
          <a:bodyPr vert="horz" wrap="square" lIns="63500" tIns="63500" rIns="63500" bIns="63500" rtlCol="0" anchor="ctr"/>
          <a:lstStyle/>
          <a:p>
            <a:pPr algn="ctr">
              <a:defRPr/>
            </a:pPr>
          </a:p>
        </p:txBody>
      </p:sp>
      <p:sp>
        <p:nvSpPr>
          <p:cNvPr id="37" name="AutoShape 27"/>
          <p:cNvSpPr/>
          <p:nvPr/>
        </p:nvSpPr>
        <p:spPr>
          <a:xfrm>
            <a:off x="4610100" y="4419600"/>
            <a:ext cx="431800" cy="431800"/>
          </a:xfrm>
          <a:prstGeom prst="roundRect">
            <a:avLst>
              <a:gd name="adj" fmla="val 23529"/>
            </a:avLst>
          </a:prstGeom>
          <a:solidFill>
            <a:srgbClr val="E0A844">
              <a:alpha val="16000"/>
            </a:srgbClr>
          </a:solidFill>
          <a:ln w="25400" cap="flat" cmpd="sng">
            <a:noFill/>
            <a:prstDash val="solid"/>
            <a:round/>
          </a:ln>
        </p:spPr>
        <p:txBody>
          <a:bodyPr vert="horz" wrap="square" lIns="63500" tIns="63500" rIns="63500" bIns="63500" rtlCol="0" anchor="ctr"/>
          <a:lstStyle/>
          <a:p>
            <a:pPr algn="ctr">
              <a:defRPr/>
            </a:pPr>
          </a:p>
        </p:txBody>
      </p:sp>
      <p:pic>
        <p:nvPicPr>
          <p:cNvPr id="38" name="Picture 2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11700" y="4521200"/>
            <a:ext cx="228600" cy="228600"/>
          </a:xfrm>
          <a:prstGeom prst="rect">
            <a:avLst/>
          </a:prstGeom>
        </p:spPr>
      </p:pic>
      <p:sp>
        <p:nvSpPr>
          <p:cNvPr id="39" name="AutoShape 29"/>
          <p:cNvSpPr/>
          <p:nvPr/>
        </p:nvSpPr>
        <p:spPr>
          <a:xfrm>
            <a:off x="4610100" y="4953000"/>
            <a:ext cx="29718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5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Physical Interfaces</a:t>
            </a:r>
            <a:endParaRPr lang="en-US" sz="1100"/>
          </a:p>
        </p:txBody>
      </p:sp>
      <p:cxnSp>
        <p:nvCxnSpPr>
          <p:cNvPr id="40" name="Connector 30"/>
          <p:cNvCxnSpPr/>
          <p:nvPr/>
        </p:nvCxnSpPr>
        <p:spPr>
          <a:xfrm rot="-14691">
            <a:off x="4610114" y="5251450"/>
            <a:ext cx="2971800" cy="12700"/>
          </a:xfrm>
          <a:prstGeom prst="straightConnector1">
            <a:avLst/>
          </a:prstGeom>
          <a:solidFill>
            <a:srgbClr val="DEE0E3">
              <a:alpha val="100000"/>
            </a:srgbClr>
          </a:solidFill>
          <a:ln w="12700" cap="flat" cmpd="sng">
            <a:solidFill>
              <a:srgbClr val="E0A844">
                <a:alpha val="25000"/>
              </a:srgbClr>
            </a:solidFill>
            <a:prstDash val="solid"/>
            <a:round/>
            <a:headEnd type="none" w="med" len="med"/>
            <a:tailEnd type="none" w="med" len="med"/>
          </a:ln>
        </p:spPr>
      </p:cxnSp>
      <p:sp>
        <p:nvSpPr>
          <p:cNvPr id="41" name="AutoShape 31"/>
          <p:cNvSpPr/>
          <p:nvPr/>
        </p:nvSpPr>
        <p:spPr>
          <a:xfrm>
            <a:off x="4610100" y="5359400"/>
            <a:ext cx="2997200" cy="914400"/>
          </a:xfrm>
          <a:prstGeom prst="rect">
            <a:avLst/>
          </a:prstGeom>
          <a:noFill/>
          <a:ln w="12700" cap="flat" cmpd="sng">
            <a:noFill/>
            <a:prstDash val="solid"/>
            <a:round/>
          </a:ln>
        </p:spPr>
        <p:txBody>
          <a:bodyPr vert="horz" wrap="square" lIns="0" tIns="0" rIns="0" bIns="0" rtlCol="0" anchor="ctr" anchorCtr="0"/>
          <a:lstStyle/>
          <a:p>
            <a:pPr marL="0" indent="0" algn="l">
              <a:lnSpc>
                <a:spcPct val="107000"/>
              </a:lnSpc>
              <a:defRPr/>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1× Gigabit Ethernet (RJ45 / pin header)</a:t>
            </a:r>
            <a:endParaRPr lang="en-US" sz="1100"/>
          </a:p>
          <a:p>
            <a:pPr marL="0" indent="0" algn="l">
              <a:lnSpc>
                <a:spcPct val="107000"/>
              </a:lnSpc>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2× High-speed RS-485 / RS-422 serial ports</a:t>
            </a:r>
            <a:endPar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7000"/>
              </a:lnSpc>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1× USB 3.0 debug &amp; log-data export</a:t>
            </a:r>
            <a:endPar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7000"/>
              </a:lnSpc>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1× GPIO alarm output &amp; opto-isolated hard trigger</a:t>
            </a:r>
            <a:endPar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2" name="AutoShape 32"/>
          <p:cNvSpPr/>
          <p:nvPr/>
        </p:nvSpPr>
        <p:spPr>
          <a:xfrm>
            <a:off x="8051800" y="4191000"/>
            <a:ext cx="3429000" cy="2133600"/>
          </a:xfrm>
          <a:prstGeom prst="roundRect">
            <a:avLst>
              <a:gd name="adj" fmla="val 5952"/>
            </a:avLst>
          </a:prstGeom>
          <a:solidFill>
            <a:srgbClr val="162844">
              <a:alpha val="100000"/>
            </a:srgbClr>
          </a:solidFill>
          <a:ln w="12700" cap="flat" cmpd="sng">
            <a:solidFill>
              <a:srgbClr val="E0A844">
                <a:alpha val="28000"/>
              </a:srgbClr>
            </a:solidFill>
            <a:prstDash val="solid"/>
            <a:round/>
          </a:ln>
        </p:spPr>
        <p:txBody>
          <a:bodyPr vert="horz" wrap="square" lIns="63500" tIns="63500" rIns="63500" bIns="63500" rtlCol="0" anchor="ctr"/>
          <a:lstStyle/>
          <a:p>
            <a:pPr algn="ctr">
              <a:defRPr/>
            </a:pPr>
          </a:p>
        </p:txBody>
      </p:sp>
      <p:sp>
        <p:nvSpPr>
          <p:cNvPr id="43" name="AutoShape 33"/>
          <p:cNvSpPr/>
          <p:nvPr/>
        </p:nvSpPr>
        <p:spPr>
          <a:xfrm>
            <a:off x="8280400" y="4419600"/>
            <a:ext cx="431800" cy="431800"/>
          </a:xfrm>
          <a:prstGeom prst="roundRect">
            <a:avLst>
              <a:gd name="adj" fmla="val 23529"/>
            </a:avLst>
          </a:prstGeom>
          <a:solidFill>
            <a:srgbClr val="E0A844">
              <a:alpha val="16000"/>
            </a:srgbClr>
          </a:solidFill>
          <a:ln w="25400" cap="flat" cmpd="sng">
            <a:noFill/>
            <a:prstDash val="solid"/>
            <a:round/>
          </a:ln>
        </p:spPr>
        <p:txBody>
          <a:bodyPr vert="horz" wrap="square" lIns="63500" tIns="63500" rIns="63500" bIns="63500" rtlCol="0" anchor="ctr"/>
          <a:lstStyle/>
          <a:p>
            <a:pPr algn="ctr">
              <a:defRPr/>
            </a:pPr>
          </a:p>
        </p:txBody>
      </p:sp>
      <p:pic>
        <p:nvPicPr>
          <p:cNvPr id="44" name="Picture 3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4521200"/>
            <a:ext cx="228600" cy="228600"/>
          </a:xfrm>
          <a:prstGeom prst="rect">
            <a:avLst/>
          </a:prstGeom>
        </p:spPr>
      </p:pic>
      <p:sp>
        <p:nvSpPr>
          <p:cNvPr id="45" name="AutoShape 35"/>
          <p:cNvSpPr/>
          <p:nvPr/>
        </p:nvSpPr>
        <p:spPr>
          <a:xfrm>
            <a:off x="8280400" y="4953000"/>
            <a:ext cx="29718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5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Electrical &amp; Environmental</a:t>
            </a:r>
            <a:endParaRPr lang="en-US" sz="1100"/>
          </a:p>
        </p:txBody>
      </p:sp>
      <p:cxnSp>
        <p:nvCxnSpPr>
          <p:cNvPr id="46" name="Connector 36"/>
          <p:cNvCxnSpPr/>
          <p:nvPr/>
        </p:nvCxnSpPr>
        <p:spPr>
          <a:xfrm rot="-14691">
            <a:off x="8280414" y="5251450"/>
            <a:ext cx="2971800" cy="12700"/>
          </a:xfrm>
          <a:prstGeom prst="straightConnector1">
            <a:avLst/>
          </a:prstGeom>
          <a:solidFill>
            <a:srgbClr val="DEE0E3">
              <a:alpha val="100000"/>
            </a:srgbClr>
          </a:solidFill>
          <a:ln w="12700" cap="flat" cmpd="sng">
            <a:solidFill>
              <a:srgbClr val="E0A844">
                <a:alpha val="25000"/>
              </a:srgbClr>
            </a:solidFill>
            <a:prstDash val="solid"/>
            <a:round/>
            <a:headEnd type="none" w="med" len="med"/>
            <a:tailEnd type="none" w="med" len="med"/>
          </a:ln>
        </p:spPr>
      </p:cxnSp>
      <p:sp>
        <p:nvSpPr>
          <p:cNvPr id="47" name="AutoShape 37"/>
          <p:cNvSpPr/>
          <p:nvPr/>
        </p:nvSpPr>
        <p:spPr>
          <a:xfrm>
            <a:off x="8280400" y="5359400"/>
            <a:ext cx="2997200" cy="914400"/>
          </a:xfrm>
          <a:prstGeom prst="rect">
            <a:avLst/>
          </a:prstGeom>
          <a:noFill/>
          <a:ln w="12700" cap="flat" cmpd="sng">
            <a:noFill/>
            <a:prstDash val="solid"/>
            <a:round/>
          </a:ln>
        </p:spPr>
        <p:txBody>
          <a:bodyPr vert="horz" wrap="square" lIns="0" tIns="0" rIns="0" bIns="0" rtlCol="0" anchor="ctr" anchorCtr="0"/>
          <a:lstStyle/>
          <a:p>
            <a:pPr marL="0" indent="0" algn="l">
              <a:lnSpc>
                <a:spcPct val="107000"/>
              </a:lnSpc>
              <a:defRPr/>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Input voltage: DC 9 V – 36 V wide-range input</a:t>
            </a:r>
            <a:endParaRPr lang="en-US" sz="1100"/>
          </a:p>
          <a:p>
            <a:pPr marL="0" indent="0" algn="l">
              <a:lnSpc>
                <a:spcPct val="107000"/>
              </a:lnSpc>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Power: typical consumption &lt; 15 W</a:t>
            </a:r>
            <a:endPar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7000"/>
              </a:lnSpc>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Operating temperature: industrial −40 °C to +85 °C</a:t>
            </a:r>
            <a:endPar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7000"/>
              </a:lnSpc>
            </a:pPr>
            <a:r>
              <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rPr>
              <a:t>• Conformal coating (moisture / salt-spray / fungus resistant)</a:t>
            </a:r>
            <a:endParaRPr lang="en-US" sz="900" b="0" i="0" u="none" strike="noStrike">
              <a:solidFill>
                <a:srgbClr val="BAC8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48" name="Picture 15"/>
          <p:cNvPicPr>
            <a:picLocks noChangeAspect="1"/>
          </p:cNvPicPr>
          <p:nvPr/>
        </p:nvPicPr>
        <p:blipFill>
          <a:blip r:embed="rId7">
            <a:alphaModFix amt="80000"/>
          </a:blip>
          <a:srcRect t="2079" b="2078"/>
          <a:stretch>
            <a:fillRect/>
          </a:stretch>
        </p:blipFill>
        <p:spPr>
          <a:xfrm rot="5400000">
            <a:off x="1254760" y="-78740"/>
            <a:ext cx="2821940" cy="4091940"/>
          </a:xfrm>
          <a:prstGeom prst="rect">
            <a:avLst/>
          </a:prstGeom>
          <a:gradFill flip="none">
            <a:gsLst>
              <a:gs pos="0">
                <a:schemeClr val="accent1">
                  <a:lumMod val="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25400" cap="flat" cmpd="sng">
            <a:solidFill>
              <a:srgbClr val="D4AF37">
                <a:alpha val="100000"/>
              </a:srgbClr>
            </a:solidFill>
            <a:prstDash val="solid"/>
            <a:rou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A3B30">
            <a:alpha val="98000"/>
          </a:srgbClr>
        </a:solidFill>
        <a:effectLst/>
      </p:bgPr>
    </p:bg>
    <p:spTree>
      <p:nvGrpSpPr>
        <p:cNvPr id="1" name=""/>
        <p:cNvGrpSpPr/>
        <p:nvPr/>
      </p:nvGrpSpPr>
      <p:grpSpPr>
        <a:xfrm>
          <a:off x="0" y="0"/>
          <a:ext cx="0" cy="0"/>
          <a:chOff x="0" y="0"/>
          <a:chExt cx="0" cy="0"/>
        </a:xfrm>
      </p:grpSpPr>
      <p:sp>
        <p:nvSpPr>
          <p:cNvPr id="2" name="AutoShape 2"/>
          <p:cNvSpPr/>
          <p:nvPr/>
        </p:nvSpPr>
        <p:spPr>
          <a:xfrm>
            <a:off x="7620000" y="-1270000"/>
            <a:ext cx="5080000" cy="5080000"/>
          </a:xfrm>
          <a:prstGeom prst="ellipse">
            <a:avLst/>
          </a:prstGeom>
          <a:solidFill>
            <a:srgbClr val="D4AF37">
              <a:alpha val="8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1270000" y="4445000"/>
            <a:ext cx="3810000" cy="3810000"/>
          </a:xfrm>
          <a:prstGeom prst="ellipse">
            <a:avLst/>
          </a:prstGeom>
          <a:solidFill>
            <a:srgbClr val="D4AF37">
              <a:alpha val="5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p:nvPr/>
        </p:nvSpPr>
        <p:spPr>
          <a:xfrm>
            <a:off x="508000" y="508000"/>
            <a:ext cx="11176000" cy="635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2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Business Quotation and Cooperation Plan</a:t>
            </a:r>
            <a:endParaRPr lang="en-US" sz="1100"/>
          </a:p>
        </p:txBody>
      </p:sp>
      <p:sp>
        <p:nvSpPr>
          <p:cNvPr id="5" name="AutoShape 5"/>
          <p:cNvSpPr/>
          <p:nvPr/>
        </p:nvSpPr>
        <p:spPr>
          <a:xfrm>
            <a:off x="508000" y="1143000"/>
            <a:ext cx="11176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We offer flexible cooperation models and a transparent pricing system</a:t>
            </a:r>
            <a:endParaRPr lang="en-US" sz="1100"/>
          </a:p>
        </p:txBody>
      </p:sp>
      <p:sp>
        <p:nvSpPr>
          <p:cNvPr id="6" name="AutoShape 6"/>
          <p:cNvSpPr/>
          <p:nvPr/>
        </p:nvSpPr>
        <p:spPr>
          <a:xfrm>
            <a:off x="508000" y="1778000"/>
            <a:ext cx="6604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Sample Test Kit</a:t>
            </a:r>
            <a:endParaRPr lang="en-US" sz="1100"/>
          </a:p>
        </p:txBody>
      </p:sp>
      <p:graphicFrame>
        <p:nvGraphicFramePr>
          <p:cNvPr id="7" name="Table 7"/>
          <p:cNvGraphicFramePr>
            <a:graphicFrameLocks noGrp="1"/>
          </p:cNvGraphicFramePr>
          <p:nvPr/>
        </p:nvGraphicFramePr>
        <p:xfrm>
          <a:off x="508000" y="2286000"/>
          <a:ext cx="6604000" cy="1663700"/>
        </p:xfrm>
        <a:graphic>
          <a:graphicData uri="http://schemas.openxmlformats.org/drawingml/2006/table">
            <a:tbl>
              <a:tblPr>
                <a:effectLst/>
              </a:tblPr>
              <a:tblGrid>
                <a:gridCol w="2540000"/>
                <a:gridCol w="1397000"/>
                <a:gridCol w="2667000"/>
              </a:tblGrid>
              <a:tr h="444500">
                <a:tc>
                  <a:txBody>
                    <a:bodyPr rtlCol="0"/>
                    <a:lstStyle/>
                    <a:p>
                      <a:pPr marL="0" indent="0" algn="ctr">
                        <a:lnSpc>
                          <a:spcPct val="100000"/>
                        </a:lnSpc>
                        <a:defRPr/>
                      </a:pPr>
                      <a:r>
                        <a:rPr lang="en-US" sz="13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Configuration Item</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3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Unit Price</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3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Remarks</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D4AF37">
                        <a:alpha val="20000"/>
                      </a:srgbClr>
                    </a:solidFill>
                  </a:tcPr>
                </a:tc>
              </a:tr>
              <a:tr h="406400">
                <a:tc>
                  <a:txBody>
                    <a:bodyPr rtlCol="0"/>
                    <a:lstStyle/>
                    <a:p>
                      <a:pPr marL="0" indent="0" algn="ctr">
                        <a:lnSpc>
                          <a:spcPct val="100000"/>
                        </a:lnSpc>
                        <a:defRPr/>
                      </a:pPr>
                      <a:r>
                        <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Standard PCBA Array (128-channel) x 3=$14880</a:t>
                      </a:r>
                      <a:endParaRPr lang="en-US" sz="1100"/>
                    </a:p>
                  </a:txBody>
                  <a:tcPr marL="101600" marR="101600" marT="38100" marB="381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$4,950.00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Covers 120° FOV, suitable for multiple scenarios</a:t>
                      </a:r>
                      <a:endParaRPr lang="en-US" sz="1100"/>
                    </a:p>
                  </a:txBody>
                  <a:tcPr marL="101600" marR="101600" marT="50800" marB="508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FFFFFF">
                        <a:alpha val="5000"/>
                      </a:srgbClr>
                    </a:solidFill>
                  </a:tcPr>
                </a:tc>
              </a:tr>
              <a:tr h="406400">
                <a:tc>
                  <a:txBody>
                    <a:bodyPr rtlCol="0"/>
                    <a:lstStyle/>
                    <a:p>
                      <a:pPr marL="0" indent="0" algn="ctr">
                        <a:lnSpc>
                          <a:spcPct val="100000"/>
                        </a:lnSpc>
                        <a:defRPr/>
                      </a:pPr>
                      <a:r>
                        <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Optical Camera Kit x 2=$9900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$4,950.00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High resolution for secondary visual confirmation</a:t>
                      </a:r>
                      <a:endParaRPr lang="en-US" sz="1100"/>
                    </a:p>
                  </a:txBody>
                  <a:tcPr marL="101600" marR="101600" marT="50800" marB="508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FFFFFF">
                        <a:alpha val="5000"/>
                      </a:srgbClr>
                    </a:solidFill>
                  </a:tcPr>
                </a:tc>
              </a:tr>
              <a:tr h="406400">
                <a:tc>
                  <a:txBody>
                    <a:bodyPr rtlCol="0"/>
                    <a:lstStyle/>
                    <a:p>
                      <a:pPr marL="0" indent="0" algn="ctr">
                        <a:lnSpc>
                          <a:spcPct val="100000"/>
                        </a:lnSpc>
                        <a:defRPr/>
                      </a:pPr>
                      <a:r>
                        <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One-time Permanent Access License</a:t>
                      </a:r>
                      <a:endParaRPr lang="en-US" sz="1100"/>
                    </a:p>
                  </a:txBody>
                  <a:tcPr marL="101600" marR="101600" marT="38100" marB="381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$12,850.00</a:t>
                      </a:r>
                      <a:endParaRPr lang="en-US" sz="1100"/>
                    </a:p>
                  </a:txBody>
                  <a:tcPr marL="101600" marR="101600" marT="101600" marB="1016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Includes full software components, tools &amp; upgrades</a:t>
                      </a:r>
                      <a:endParaRPr lang="en-US" sz="1100"/>
                    </a:p>
                  </a:txBody>
                  <a:tcPr marL="101600" marR="101600" marT="50800" marB="50800" anchor="t">
                    <a:lnL w="0" cap="flat" cmpd="sng" algn="ctr">
                      <a:prstDash val="solid"/>
                      <a:round/>
                      <a:headEnd type="none" w="med" len="med"/>
                      <a:tailEnd type="none" w="med" len="med"/>
                    </a:lnL>
                    <a:lnR w="0" cap="flat" cmpd="sng" algn="ctr">
                      <a:prstDash val="solid"/>
                      <a:round/>
                      <a:headEnd type="none" w="med" len="med"/>
                      <a:tailEnd type="none" w="med" len="med"/>
                    </a:lnR>
                    <a:lnT w="0" cap="flat" cmpd="sng" algn="ctr">
                      <a:prstDash val="solid"/>
                      <a:round/>
                      <a:headEnd type="none" w="med" len="med"/>
                      <a:tailEnd type="none" w="med" len="med"/>
                    </a:lnT>
                    <a:lnB w="0" cap="flat" cmpd="sng" algn="ctr">
                      <a:prstDash val="solid"/>
                      <a:round/>
                      <a:headEnd type="none" w="med" len="med"/>
                      <a:tailEnd type="none" w="med" len="med"/>
                    </a:lnB>
                    <a:solidFill>
                      <a:srgbClr val="FFFFFF">
                        <a:alpha val="5000"/>
                      </a:srgbClr>
                    </a:solidFill>
                  </a:tcPr>
                </a:tc>
              </a:tr>
            </a:tbl>
          </a:graphicData>
        </a:graphic>
      </p:graphicFrame>
      <p:sp>
        <p:nvSpPr>
          <p:cNvPr id="8" name="AutoShape 8"/>
          <p:cNvSpPr/>
          <p:nvPr/>
        </p:nvSpPr>
        <p:spPr>
          <a:xfrm>
            <a:off x="508000" y="4127500"/>
            <a:ext cx="6604000" cy="457200"/>
          </a:xfrm>
          <a:prstGeom prst="roundRect">
            <a:avLst>
              <a:gd name="adj" fmla="val 0"/>
            </a:avLst>
          </a:prstGeom>
          <a:solidFill>
            <a:srgbClr val="D4AF37">
              <a:alpha val="15000"/>
            </a:srgbClr>
          </a:solidFill>
          <a:ln w="12700" cap="flat" cmpd="sng">
            <a:solidFill>
              <a:srgbClr val="D4AF37">
                <a:alpha val="10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AutoShape 9"/>
          <p:cNvSpPr/>
          <p:nvPr/>
        </p:nvSpPr>
        <p:spPr>
          <a:xfrm>
            <a:off x="508000" y="4127500"/>
            <a:ext cx="6604000" cy="457200"/>
          </a:xfrm>
          <a:prstGeom prst="rect">
            <a:avLst/>
          </a:prstGeom>
          <a:noFill/>
          <a:ln w="12700" cap="flat" cmpd="sng">
            <a:noFill/>
            <a:prstDash val="solid"/>
            <a:round/>
          </a:ln>
        </p:spPr>
        <p:txBody>
          <a:bodyPr vert="horz" wrap="square" lIns="0" tIns="0" rIns="0" bIns="0" rtlCol="0" anchor="ctr">
            <a:noAutofit/>
          </a:bodyPr>
          <a:lstStyle/>
          <a:p>
            <a:pPr marL="0" indent="0" algn="ctr">
              <a:lnSpc>
                <a:spcPct val="125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Total for Sample Kit: $37,600.00</a:t>
            </a:r>
            <a:endParaRPr lang="en-US" sz="1100"/>
          </a:p>
        </p:txBody>
      </p:sp>
      <p:sp>
        <p:nvSpPr>
          <p:cNvPr id="10" name="AutoShape 10"/>
          <p:cNvSpPr/>
          <p:nvPr/>
        </p:nvSpPr>
        <p:spPr>
          <a:xfrm>
            <a:off x="508000" y="4762500"/>
            <a:ext cx="6604000" cy="381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Deep Cooperation Mode</a:t>
            </a:r>
            <a:endParaRPr lang="en-US" sz="1100"/>
          </a:p>
        </p:txBody>
      </p:sp>
      <p:sp>
        <p:nvSpPr>
          <p:cNvPr id="11" name="AutoShape 11"/>
          <p:cNvSpPr/>
          <p:nvPr/>
        </p:nvSpPr>
        <p:spPr>
          <a:xfrm>
            <a:off x="508000" y="5270500"/>
            <a:ext cx="3175000" cy="12065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AutoShape 12"/>
          <p:cNvSpPr/>
          <p:nvPr/>
        </p:nvSpPr>
        <p:spPr>
          <a:xfrm>
            <a:off x="635000" y="5359400"/>
            <a:ext cx="2921000" cy="1079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Technology License Transfer</a:t>
            </a:r>
            <a: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$300,000</a:t>
            </a:r>
            <a:endParaRPr lang="en-US" sz="1100"/>
          </a:p>
          <a:p>
            <a:pPr marL="0" indent="0" algn="l">
              <a:lnSpc>
                <a:spcPct val="92000"/>
              </a:lnSpc>
            </a:pPr>
            <a:r>
              <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Provides complete technical docs (PCB Gerber, BOM, assembly drawings, source code) to support independent production setup.</a:t>
            </a:r>
            <a:endPar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3937000" y="5270500"/>
            <a:ext cx="3175000" cy="12065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AutoShape 14"/>
          <p:cNvSpPr/>
          <p:nvPr/>
        </p:nvSpPr>
        <p:spPr>
          <a:xfrm>
            <a:off x="4064000" y="5359400"/>
            <a:ext cx="2921000" cy="10795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Core Algorithm PCBA Supply</a:t>
            </a:r>
            <a: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$1,800/pcs</a:t>
            </a:r>
            <a:endParaRPr lang="en-US" sz="1100"/>
          </a:p>
          <a:p>
            <a:pPr marL="0" indent="0" algn="l">
              <a:lnSpc>
                <a:spcPct val="92000"/>
              </a:lnSpc>
            </a:pPr>
            <a:r>
              <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Pre-loaded core visual algorithm PCBA modules (plug-and-play) to shorten R&amp;D cycles and enable fast integration.</a:t>
            </a:r>
            <a:endPar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5" name="Picture 15"/>
          <p:cNvPicPr>
            <a:picLocks noChangeAspect="1"/>
          </p:cNvPicPr>
          <p:nvPr/>
        </p:nvPicPr>
        <p:blipFill>
          <a:blip r:embed="rId1"/>
          <a:srcRect t="2079" b="2079"/>
          <a:stretch>
            <a:fillRect/>
          </a:stretch>
        </p:blipFill>
        <p:spPr>
          <a:xfrm>
            <a:off x="7366000" y="4127500"/>
            <a:ext cx="2095500" cy="2413000"/>
          </a:xfrm>
          <a:prstGeom prst="rect">
            <a:avLst/>
          </a:prstGeom>
          <a:ln w="25400" cap="flat" cmpd="sng">
            <a:solidFill>
              <a:srgbClr val="D4AF37">
                <a:alpha val="100000"/>
              </a:srgbClr>
            </a:solidFill>
            <a:prstDash val="solid"/>
            <a:round/>
          </a:ln>
        </p:spPr>
      </p:pic>
      <p:sp>
        <p:nvSpPr>
          <p:cNvPr id="16" name="AutoShape 16"/>
          <p:cNvSpPr/>
          <p:nvPr/>
        </p:nvSpPr>
        <p:spPr>
          <a:xfrm>
            <a:off x="9588500" y="4127500"/>
            <a:ext cx="2095500" cy="2413000"/>
          </a:xfrm>
          <a:prstGeom prst="roundRect">
            <a:avLst>
              <a:gd name="adj" fmla="val 0"/>
            </a:avLst>
          </a:prstGeom>
          <a:solidFill>
            <a:srgbClr val="D4AF37">
              <a:alpha val="8000"/>
            </a:srgbClr>
          </a:solidFill>
          <a:ln w="12700" cap="flat" cmpd="sng">
            <a:noFill/>
            <a:prstDash val="solid"/>
            <a:round/>
          </a:ln>
        </p:spPr>
        <p:txBody>
          <a:bodyPr vert="horz" wrap="square" lIns="63500" tIns="63500" rIns="63500" bIns="63500" rtlCol="0" anchor="ctr">
            <a:noAutofit/>
          </a:bodyPr>
          <a:lstStyle/>
          <a:p>
            <a:pPr marL="0" indent="0" algn="ctr">
              <a:lnSpc>
                <a:spcPct val="100000"/>
              </a:lnSpc>
              <a:defRPr/>
            </a:pPr>
            <a:r>
              <a:rPr lang="en-US" sz="1400" b="0"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7" name="AutoShape 17"/>
          <p:cNvSpPr/>
          <p:nvPr/>
        </p:nvSpPr>
        <p:spPr>
          <a:xfrm>
            <a:off x="9652000" y="4254500"/>
            <a:ext cx="1968500" cy="2286000"/>
          </a:xfrm>
          <a:prstGeom prst="rect">
            <a:avLst/>
          </a:prstGeom>
          <a:noFill/>
          <a:ln w="12700" cap="flat" cmpd="sng">
            <a:noFill/>
            <a:prstDash val="solid"/>
            <a:round/>
          </a:ln>
        </p:spPr>
        <p:txBody>
          <a:bodyPr vert="horz" wrap="square" lIns="0" tIns="0" rIns="0" bIns="0" rtlCol="0" anchor="ctr">
            <a:noAutofit/>
          </a:bodyPr>
          <a:lstStyle/>
          <a:p>
            <a:pPr marL="0" indent="0" algn="l">
              <a:lnSpc>
                <a:spcPct val="125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Core Hardware Advantages</a:t>
            </a:r>
            <a:endParaRPr lang="en-US" sz="1100"/>
          </a:p>
          <a:p>
            <a:pPr marL="0" indent="0" algn="l">
              <a:lnSpc>
                <a:spcPct val="108000"/>
              </a:lnSpc>
            </a:pPr>
            <a:r>
              <a:rPr lang="en-US" sz="11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Equipped with a high-performance FPGA chip integrating our proprietary core visual processing algorithms. Features low power consumption &amp; high stability, designed for complex industrial environments, and seamlessly integrable into various smart terminals.</a:t>
            </a:r>
            <a:endParaRPr lang="en-US" sz="11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8" name="Picture 18"/>
          <p:cNvPicPr>
            <a:picLocks noChangeAspect="1"/>
          </p:cNvPicPr>
          <p:nvPr/>
        </p:nvPicPr>
        <p:blipFill>
          <a:blip r:embed="rId2"/>
          <a:srcRect/>
          <a:stretch>
            <a:fillRect/>
          </a:stretch>
        </p:blipFill>
        <p:spPr>
          <a:xfrm>
            <a:off x="8449310" y="40005"/>
            <a:ext cx="2402840" cy="2467610"/>
          </a:xfrm>
          <a:prstGeom prst="rect">
            <a:avLst/>
          </a:prstGeom>
          <a:ln w="12700">
            <a:noFill/>
            <a:prstDash val="solid"/>
          </a:ln>
        </p:spPr>
      </p:pic>
      <p:grpSp>
        <p:nvGrpSpPr>
          <p:cNvPr id="19" name="Group 19"/>
          <p:cNvGrpSpPr/>
          <p:nvPr/>
        </p:nvGrpSpPr>
        <p:grpSpPr>
          <a:xfrm>
            <a:off x="7316470" y="2487295"/>
            <a:ext cx="3309635" cy="1619831"/>
            <a:chOff x="7316470" y="2487295"/>
            <a:chExt cx="3309635" cy="1619831"/>
          </a:xfrm>
        </p:grpSpPr>
        <p:pic>
          <p:nvPicPr>
            <p:cNvPr id="20" name="Picture 20"/>
            <p:cNvPicPr>
              <a:picLocks noChangeAspect="1"/>
            </p:cNvPicPr>
            <p:nvPr/>
          </p:nvPicPr>
          <p:blipFill>
            <a:blip r:embed="rId3"/>
            <a:srcRect/>
            <a:stretch>
              <a:fillRect/>
            </a:stretch>
          </p:blipFill>
          <p:spPr>
            <a:xfrm>
              <a:off x="7316470" y="2487295"/>
              <a:ext cx="2029701" cy="1598334"/>
            </a:xfrm>
            <a:prstGeom prst="rect">
              <a:avLst/>
            </a:prstGeom>
            <a:ln w="12700">
              <a:noFill/>
              <a:prstDash val="solid"/>
            </a:ln>
          </p:spPr>
        </p:pic>
        <p:pic>
          <p:nvPicPr>
            <p:cNvPr id="21" name="Picture 21"/>
            <p:cNvPicPr>
              <a:picLocks noChangeAspect="1"/>
            </p:cNvPicPr>
            <p:nvPr/>
          </p:nvPicPr>
          <p:blipFill>
            <a:blip r:embed="rId4"/>
            <a:srcRect/>
            <a:stretch>
              <a:fillRect/>
            </a:stretch>
          </p:blipFill>
          <p:spPr>
            <a:xfrm>
              <a:off x="9303940" y="2508792"/>
              <a:ext cx="1322165" cy="1598334"/>
            </a:xfrm>
            <a:prstGeom prst="rect">
              <a:avLst/>
            </a:prstGeom>
            <a:ln w="12700">
              <a:noFill/>
              <a:prstDash val="solid"/>
            </a:ln>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A3B30">
            <a:alpha val="98000"/>
          </a:srgbClr>
        </a:solidFill>
        <a:effectLst/>
      </p:bgPr>
    </p:bg>
    <p:spTree>
      <p:nvGrpSpPr>
        <p:cNvPr id="1" name=""/>
        <p:cNvGrpSpPr/>
        <p:nvPr/>
      </p:nvGrpSpPr>
      <p:grpSpPr>
        <a:xfrm>
          <a:off x="0" y="0"/>
          <a:ext cx="0" cy="0"/>
          <a:chOff x="0" y="0"/>
          <a:chExt cx="0" cy="0"/>
        </a:xfrm>
      </p:grpSpPr>
      <p:sp>
        <p:nvSpPr>
          <p:cNvPr id="2" name="AutoShape 2"/>
          <p:cNvSpPr/>
          <p:nvPr/>
        </p:nvSpPr>
        <p:spPr>
          <a:xfrm>
            <a:off x="7366000" y="0"/>
            <a:ext cx="4826000" cy="4826000"/>
          </a:xfrm>
          <a:prstGeom prst="ellipse">
            <a:avLst/>
          </a:prstGeom>
          <a:solidFill>
            <a:srgbClr val="D4AF37">
              <a:alpha val="8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0" y="3302000"/>
            <a:ext cx="3556000" cy="3556000"/>
          </a:xfrm>
          <a:prstGeom prst="ellipse">
            <a:avLst/>
          </a:prstGeom>
          <a:solidFill>
            <a:srgbClr val="D4AF37">
              <a:alpha val="5000"/>
            </a:srgbClr>
          </a:solidFill>
          <a:ln w="25400" cap="flat" cmpd="sng">
            <a:noFill/>
            <a:prstDash val="solid"/>
            <a:round/>
          </a:ln>
        </p:spPr>
        <p:txBody>
          <a:bodyPr vert="horz" wrap="square" lIns="0" tIns="0" rIns="0" bIns="0" rtlCol="0" anchor="ctr" anchorCtr="0"/>
          <a:lstStyle/>
          <a:p>
            <a:pPr algn="ctr">
              <a:defRPr/>
            </a:pPr>
          </a:p>
        </p:txBody>
      </p:sp>
      <p:sp>
        <p:nvSpPr>
          <p:cNvPr id="4" name="AutoShape 4"/>
          <p:cNvSpPr/>
          <p:nvPr/>
        </p:nvSpPr>
        <p:spPr>
          <a:xfrm>
            <a:off x="508000" y="444500"/>
            <a:ext cx="11176000" cy="571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Analytic RF C-UAS Product Line &amp; Pricing</a:t>
            </a:r>
            <a:endParaRPr lang="en-US" sz="1100"/>
          </a:p>
        </p:txBody>
      </p:sp>
      <p:sp>
        <p:nvSpPr>
          <p:cNvPr id="5" name="AutoShape 5"/>
          <p:cNvSpPr/>
          <p:nvPr/>
        </p:nvSpPr>
        <p:spPr>
          <a:xfrm>
            <a:off x="508000" y="1041400"/>
            <a:ext cx="11176000" cy="355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Full-spectrum protocol-analytic jamming — handheld to fixed-station, 1km to 10km protection, precision strike without collateral interference</a:t>
            </a:r>
            <a:endParaRPr lang="en-US" sz="1100"/>
          </a:p>
        </p:txBody>
      </p:sp>
      <p:graphicFrame>
        <p:nvGraphicFramePr>
          <p:cNvPr id="6" name="Table 6"/>
          <p:cNvGraphicFramePr>
            <a:graphicFrameLocks noGrp="1"/>
          </p:cNvGraphicFramePr>
          <p:nvPr/>
        </p:nvGraphicFramePr>
        <p:xfrm>
          <a:off x="508000" y="1587500"/>
          <a:ext cx="11176000" cy="3111500"/>
        </p:xfrm>
        <a:graphic>
          <a:graphicData uri="http://schemas.openxmlformats.org/drawingml/2006/table">
            <a:tbl>
              <a:tblPr>
                <a:effectLst/>
              </a:tblPr>
              <a:tblGrid>
                <a:gridCol w="1651000"/>
                <a:gridCol w="2794000"/>
                <a:gridCol w="2032000"/>
                <a:gridCol w="1651000"/>
                <a:gridCol w="1524000"/>
                <a:gridCol w="1524000"/>
              </a:tblGrid>
              <a:tr h="457200">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Model</a:t>
                      </a:r>
                      <a:endParaRPr lang="en-US" sz="1100"/>
                    </a:p>
                  </a:txBody>
                  <a:tcPr marL="101600" marR="101600" marT="101600" marB="1016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Specification</a:t>
                      </a:r>
                      <a:endParaRPr lang="en-US" sz="1100"/>
                    </a:p>
                  </a:txBody>
                  <a:tcPr marL="101600" marR="101600" marT="101600" marB="1016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Frequency Range</a:t>
                      </a:r>
                      <a:endParaRPr lang="en-US" sz="1100"/>
                    </a:p>
                  </a:txBody>
                  <a:tcPr marL="101600" marR="101600" marT="101600" marB="1016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Coverage</a:t>
                      </a:r>
                      <a:endParaRPr lang="en-US" sz="1100"/>
                    </a:p>
                  </a:txBody>
                  <a:tcPr marL="101600" marR="101600" marT="101600" marB="1016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Weight</a:t>
                      </a:r>
                      <a:endParaRPr lang="en-US" sz="1100"/>
                    </a:p>
                  </a:txBody>
                  <a:tcPr marL="101600" marR="101600" marT="101600" marB="1016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EXW Price (USD)</a:t>
                      </a:r>
                      <a:endParaRPr lang="en-US" sz="1100"/>
                    </a:p>
                  </a:txBody>
                  <a:tcPr marL="101600" marR="101600" marT="101600" marB="101600" anchor="t" anchorCtr="0">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r>
              <a:tr h="444500">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SV-A1-HHF</a:t>
                      </a:r>
                      <a:endParaRPr lang="en-US" sz="1100"/>
                    </a:p>
                  </a:txBody>
                  <a:tcPr marL="101600" marR="101600" marT="38100" marB="38100" anchor="t" anchorCtr="0">
                    <a:lnL>
                      <a:noFill/>
                    </a:lnL>
                    <a:lnR>
                      <a:noFill/>
                    </a:lnR>
                    <a:lnT w="0" cap="flat" cmpd="sng" algn="ctr">
                      <a:solidFill>
                        <a:srgbClr val="000000"/>
                      </a:solidFill>
                      <a:prstDash val="solid"/>
                      <a:round/>
                      <a:headEnd type="none" w="med" len="med"/>
                      <a:tailEnd type="none" w="med" len="med"/>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Handheld — FPV</a:t>
                      </a:r>
                      <a:endParaRPr lang="en-US" sz="1100"/>
                    </a:p>
                  </a:txBody>
                  <a:tcPr marL="101600" marR="101600" marT="38100" marB="38100" anchor="t" anchorCtr="0">
                    <a:lnL>
                      <a:noFill/>
                    </a:lnL>
                    <a:lnR>
                      <a:noFill/>
                    </a:lnR>
                    <a:lnT w="0" cap="flat" cmpd="sng" algn="ctr">
                      <a:solidFill>
                        <a:srgbClr val="000000"/>
                      </a:solidFill>
                      <a:prstDash val="solid"/>
                      <a:round/>
                      <a:headEnd type="none" w="med" len="med"/>
                      <a:tailEnd type="none" w="med" len="med"/>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0.17–2.5 GHz</a:t>
                      </a:r>
                      <a:endParaRPr lang="en-US" sz="1100"/>
                    </a:p>
                  </a:txBody>
                  <a:tcPr marL="101600" marR="101600" marT="38100" marB="38100" anchor="t" anchorCtr="0">
                    <a:lnL>
                      <a:noFill/>
                    </a:lnL>
                    <a:lnR>
                      <a:noFill/>
                    </a:lnR>
                    <a:lnT w="0" cap="flat" cmpd="sng" algn="ctr">
                      <a:solidFill>
                        <a:srgbClr val="000000"/>
                      </a:solidFill>
                      <a:prstDash val="solid"/>
                      <a:round/>
                      <a:headEnd type="none" w="med" len="med"/>
                      <a:tailEnd type="none" w="med" len="med"/>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R ≥ 1km</a:t>
                      </a:r>
                      <a:endParaRPr lang="en-US" sz="1100"/>
                    </a:p>
                  </a:txBody>
                  <a:tcPr marL="101600" marR="101600" marT="38100" marB="38100" anchor="t" anchorCtr="0">
                    <a:lnL>
                      <a:noFill/>
                    </a:lnL>
                    <a:lnR>
                      <a:noFill/>
                    </a:lnR>
                    <a:lnT w="0" cap="flat" cmpd="sng" algn="ctr">
                      <a:solidFill>
                        <a:srgbClr val="000000"/>
                      </a:solidFill>
                      <a:prstDash val="solid"/>
                      <a:round/>
                      <a:headEnd type="none" w="med" len="med"/>
                      <a:tailEnd type="none" w="med" len="med"/>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≤2 kg</a:t>
                      </a:r>
                      <a:endParaRPr lang="en-US" sz="1100"/>
                    </a:p>
                  </a:txBody>
                  <a:tcPr marL="101600" marR="101600" marT="38100" marB="38100" anchor="t" anchorCtr="0">
                    <a:lnL>
                      <a:noFill/>
                    </a:lnL>
                    <a:lnR>
                      <a:noFill/>
                    </a:lnR>
                    <a:lnT w="0" cap="flat" cmpd="sng" algn="ctr">
                      <a:solidFill>
                        <a:srgbClr val="000000"/>
                      </a:solidFill>
                      <a:prstDash val="solid"/>
                      <a:round/>
                      <a:headEnd type="none" w="med" len="med"/>
                      <a:tailEnd type="none" w="med" len="med"/>
                    </a:lnT>
                    <a:lnB>
                      <a:noFill/>
                    </a:lnB>
                    <a:solidFill>
                      <a:srgbClr val="FFFFFF">
                        <a:alpha val="5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$80,000</a:t>
                      </a:r>
                      <a:endParaRPr lang="en-US" sz="1100"/>
                    </a:p>
                  </a:txBody>
                  <a:tcPr marL="101600" marR="101600" marT="38100" marB="38100" anchor="t" anchorCtr="0">
                    <a:lnL>
                      <a:noFill/>
                    </a:lnL>
                    <a:lnR>
                      <a:noFill/>
                    </a:lnR>
                    <a:lnT w="0" cap="flat" cmpd="sng" algn="ctr">
                      <a:solidFill>
                        <a:srgbClr val="000000"/>
                      </a:solidFill>
                      <a:prstDash val="solid"/>
                      <a:round/>
                      <a:headEnd type="none" w="med" len="med"/>
                      <a:tailEnd type="none" w="med" len="med"/>
                    </a:lnT>
                    <a:lnB>
                      <a:noFill/>
                    </a:lnB>
                    <a:solidFill>
                      <a:srgbClr val="FFFFFF">
                        <a:alpha val="5000"/>
                      </a:srgbClr>
                    </a:solidFill>
                  </a:tcPr>
                </a:tc>
              </a:tr>
              <a:tr h="444500">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SV-A2-HHD</a:t>
                      </a:r>
                      <a:endParaRPr lang="en-US" sz="1100"/>
                    </a:p>
                  </a:txBody>
                  <a:tcPr marL="101600" marR="101600" marT="38100" marB="38100" anchor="t" anchorCtr="0">
                    <a:lnL>
                      <a:noFill/>
                    </a:lnL>
                    <a:lnR>
                      <a:noFill/>
                    </a:lnR>
                    <a:lnT>
                      <a:noFill/>
                    </a:lnT>
                    <a:lnB>
                      <a:noFill/>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Handheld — DJI/Autel</a:t>
                      </a:r>
                      <a:endParaRPr lang="en-US" sz="1100"/>
                    </a:p>
                  </a:txBody>
                  <a:tcPr marL="101600" marR="101600" marT="38100" marB="38100" anchor="t" anchorCtr="0">
                    <a:lnL>
                      <a:noFill/>
                    </a:lnL>
                    <a:lnR>
                      <a:noFill/>
                    </a:lnR>
                    <a:lnT>
                      <a:noFill/>
                    </a:lnT>
                    <a:lnB>
                      <a:noFill/>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0.8–6 GHz</a:t>
                      </a:r>
                      <a:endParaRPr lang="en-US" sz="1100"/>
                    </a:p>
                  </a:txBody>
                  <a:tcPr marL="101600" marR="101600" marT="38100" marB="38100" anchor="t" anchorCtr="0">
                    <a:lnL>
                      <a:noFill/>
                    </a:lnL>
                    <a:lnR>
                      <a:noFill/>
                    </a:lnR>
                    <a:lnT>
                      <a:noFill/>
                    </a:lnT>
                    <a:lnB>
                      <a:noFill/>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R ≥ 1km</a:t>
                      </a:r>
                      <a:endParaRPr lang="en-US" sz="1100"/>
                    </a:p>
                  </a:txBody>
                  <a:tcPr marL="101600" marR="101600" marT="38100" marB="38100" anchor="t" anchorCtr="0">
                    <a:lnL>
                      <a:noFill/>
                    </a:lnL>
                    <a:lnR>
                      <a:noFill/>
                    </a:lnR>
                    <a:lnT>
                      <a:noFill/>
                    </a:lnT>
                    <a:lnB>
                      <a:noFill/>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≤2 kg</a:t>
                      </a:r>
                      <a:endParaRPr lang="en-US" sz="1100"/>
                    </a:p>
                  </a:txBody>
                  <a:tcPr marL="101600" marR="101600" marT="38100" marB="38100" anchor="t" anchorCtr="0">
                    <a:lnL>
                      <a:noFill/>
                    </a:lnL>
                    <a:lnR>
                      <a:noFill/>
                    </a:lnR>
                    <a:lnT>
                      <a:noFill/>
                    </a:lnT>
                    <a:lnB>
                      <a:noFill/>
                    </a:lnB>
                    <a:solidFill>
                      <a:srgbClr val="FFFFFF">
                        <a:alpha val="3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$80,000</a:t>
                      </a:r>
                      <a:endParaRPr lang="en-US" sz="1100"/>
                    </a:p>
                  </a:txBody>
                  <a:tcPr marL="101600" marR="101600" marT="38100" marB="38100" anchor="t" anchorCtr="0">
                    <a:lnL>
                      <a:noFill/>
                    </a:lnL>
                    <a:lnR>
                      <a:noFill/>
                    </a:lnR>
                    <a:lnT>
                      <a:noFill/>
                    </a:lnT>
                    <a:lnB>
                      <a:noFill/>
                    </a:lnB>
                    <a:solidFill>
                      <a:srgbClr val="FFFFFF">
                        <a:alpha val="3000"/>
                      </a:srgbClr>
                    </a:solidFill>
                  </a:tcPr>
                </a:tc>
              </a:tr>
              <a:tr h="444500">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SV-A3-POF</a:t>
                      </a:r>
                      <a:endParaRPr lang="en-US" sz="1100"/>
                    </a:p>
                  </a:txBody>
                  <a:tcPr marL="101600" marR="101600" marT="38100" marB="381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Portable — FPV</a:t>
                      </a:r>
                      <a:endParaRPr lang="en-US" sz="1100"/>
                    </a:p>
                  </a:txBody>
                  <a:tcPr marL="101600" marR="101600" marT="38100" marB="381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0.1–2.5 GHz</a:t>
                      </a:r>
                      <a:endParaRPr lang="en-US" sz="1100"/>
                    </a:p>
                  </a:txBody>
                  <a:tcPr marL="101600" marR="101600" marT="38100" marB="381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R ≥ 3km</a:t>
                      </a:r>
                      <a:endParaRPr lang="en-US" sz="1100"/>
                    </a:p>
                  </a:txBody>
                  <a:tcPr marL="101600" marR="101600" marT="38100" marB="381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≤5 kg</a:t>
                      </a:r>
                      <a:endParaRPr lang="en-US" sz="1100"/>
                    </a:p>
                  </a:txBody>
                  <a:tcPr marL="101600" marR="101600" marT="38100" marB="381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$180,000</a:t>
                      </a:r>
                      <a:endParaRPr lang="en-US" sz="1100"/>
                    </a:p>
                  </a:txBody>
                  <a:tcPr marL="101600" marR="101600" marT="38100" marB="38100" anchor="t" anchorCtr="0">
                    <a:lnL>
                      <a:noFill/>
                    </a:lnL>
                    <a:lnR>
                      <a:noFill/>
                    </a:lnR>
                    <a:lnT>
                      <a:noFill/>
                    </a:lnT>
                    <a:lnB>
                      <a:noFill/>
                    </a:lnB>
                    <a:solidFill>
                      <a:srgbClr val="FFFFFF">
                        <a:alpha val="5000"/>
                      </a:srgbClr>
                    </a:solidFill>
                  </a:tcPr>
                </a:tc>
              </a:tr>
              <a:tr h="444500">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SV-A4-POD</a:t>
                      </a:r>
                      <a:endParaRPr lang="en-US" sz="1100"/>
                    </a:p>
                  </a:txBody>
                  <a:tcPr marL="101600" marR="101600" marT="38100" marB="38100" anchor="t" anchorCtr="0">
                    <a:lnL>
                      <a:noFill/>
                    </a:lnL>
                    <a:lnR>
                      <a:noFill/>
                    </a:lnR>
                    <a:lnT>
                      <a:noFill/>
                    </a:lnT>
                    <a:lnB>
                      <a:noFill/>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Portable — DJI/Autel</a:t>
                      </a:r>
                      <a:endParaRPr lang="en-US" sz="1100"/>
                    </a:p>
                  </a:txBody>
                  <a:tcPr marL="101600" marR="101600" marT="38100" marB="38100" anchor="t" anchorCtr="0">
                    <a:lnL>
                      <a:noFill/>
                    </a:lnL>
                    <a:lnR>
                      <a:noFill/>
                    </a:lnR>
                    <a:lnT>
                      <a:noFill/>
                    </a:lnT>
                    <a:lnB>
                      <a:noFill/>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0.8–6 GHz</a:t>
                      </a:r>
                      <a:endParaRPr lang="en-US" sz="1100"/>
                    </a:p>
                  </a:txBody>
                  <a:tcPr marL="101600" marR="101600" marT="38100" marB="38100" anchor="t" anchorCtr="0">
                    <a:lnL>
                      <a:noFill/>
                    </a:lnL>
                    <a:lnR>
                      <a:noFill/>
                    </a:lnR>
                    <a:lnT>
                      <a:noFill/>
                    </a:lnT>
                    <a:lnB>
                      <a:noFill/>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R ≥ 3km</a:t>
                      </a:r>
                      <a:endParaRPr lang="en-US" sz="1100"/>
                    </a:p>
                  </a:txBody>
                  <a:tcPr marL="101600" marR="101600" marT="38100" marB="38100" anchor="t" anchorCtr="0">
                    <a:lnL>
                      <a:noFill/>
                    </a:lnL>
                    <a:lnR>
                      <a:noFill/>
                    </a:lnR>
                    <a:lnT>
                      <a:noFill/>
                    </a:lnT>
                    <a:lnB>
                      <a:noFill/>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≤5 kg</a:t>
                      </a:r>
                      <a:endParaRPr lang="en-US" sz="1100"/>
                    </a:p>
                  </a:txBody>
                  <a:tcPr marL="101600" marR="101600" marT="38100" marB="38100" anchor="t" anchorCtr="0">
                    <a:lnL>
                      <a:noFill/>
                    </a:lnL>
                    <a:lnR>
                      <a:noFill/>
                    </a:lnR>
                    <a:lnT>
                      <a:noFill/>
                    </a:lnT>
                    <a:lnB>
                      <a:noFill/>
                    </a:lnB>
                    <a:solidFill>
                      <a:srgbClr val="FFFFFF">
                        <a:alpha val="3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$200,000</a:t>
                      </a:r>
                      <a:endParaRPr lang="en-US" sz="1100"/>
                    </a:p>
                  </a:txBody>
                  <a:tcPr marL="101600" marR="101600" marT="38100" marB="38100" anchor="t" anchorCtr="0">
                    <a:lnL>
                      <a:noFill/>
                    </a:lnL>
                    <a:lnR>
                      <a:noFill/>
                    </a:lnR>
                    <a:lnT>
                      <a:noFill/>
                    </a:lnT>
                    <a:lnB>
                      <a:noFill/>
                    </a:lnB>
                    <a:solidFill>
                      <a:srgbClr val="FFFFFF">
                        <a:alpha val="3000"/>
                      </a:srgbClr>
                    </a:solidFill>
                  </a:tcPr>
                </a:tc>
              </a:tr>
              <a:tr h="444500">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SV-A5-BPM</a:t>
                      </a:r>
                      <a:endParaRPr lang="en-US" sz="1100"/>
                    </a:p>
                  </a:txBody>
                  <a:tcPr marL="101600" marR="101600" marT="38100" marB="381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Backpack / Mobile</a:t>
                      </a:r>
                      <a:endParaRPr lang="en-US" sz="1100"/>
                    </a:p>
                  </a:txBody>
                  <a:tcPr marL="101600" marR="101600" marT="38100" marB="381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0.1–6.2 GHz</a:t>
                      </a:r>
                      <a:endParaRPr lang="en-US" sz="1100"/>
                    </a:p>
                  </a:txBody>
                  <a:tcPr marL="101600" marR="101600" marT="38100" marB="381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R ≥ 5km</a:t>
                      </a:r>
                      <a:endParaRPr lang="en-US" sz="1100"/>
                    </a:p>
                  </a:txBody>
                  <a:tcPr marL="101600" marR="101600" marT="38100" marB="381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≤8 kg</a:t>
                      </a:r>
                      <a:endParaRPr lang="en-US" sz="1100"/>
                    </a:p>
                  </a:txBody>
                  <a:tcPr marL="101600" marR="101600" marT="38100" marB="381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$350,000</a:t>
                      </a:r>
                      <a:endParaRPr lang="en-US" sz="1100"/>
                    </a:p>
                  </a:txBody>
                  <a:tcPr marL="101600" marR="101600" marT="38100" marB="38100" anchor="t" anchorCtr="0">
                    <a:lnL>
                      <a:noFill/>
                    </a:lnL>
                    <a:lnR>
                      <a:noFill/>
                    </a:lnR>
                    <a:lnT>
                      <a:noFill/>
                    </a:lnT>
                    <a:lnB>
                      <a:noFill/>
                    </a:lnB>
                    <a:solidFill>
                      <a:srgbClr val="FFFFFF">
                        <a:alpha val="5000"/>
                      </a:srgbClr>
                    </a:solidFill>
                  </a:tcPr>
                </a:tc>
              </a:tr>
              <a:tr h="431800">
                <a:tc>
                  <a:txBody>
                    <a:bodyPr rtlCol="0"/>
                    <a:lstStyle/>
                    <a:p>
                      <a:pPr marL="0" indent="0" algn="ctr">
                        <a:lnSpc>
                          <a:spcPct val="100000"/>
                        </a:lnSpc>
                        <a:defRPr/>
                      </a:pPr>
                      <a:r>
                        <a:rPr lang="en-US" sz="11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SV-A6-FSC</a:t>
                      </a:r>
                      <a:endParaRPr lang="en-US" sz="1100"/>
                    </a:p>
                  </a:txBody>
                  <a:tcPr marL="101600" marR="101600" marT="38100" marB="38100" anchor="t" anchorCtr="0">
                    <a:lnL>
                      <a:noFill/>
                    </a:lnL>
                    <a:lnR>
                      <a:noFill/>
                    </a:lnR>
                    <a:lnT>
                      <a:noFill/>
                    </a:lnT>
                    <a:lnB>
                      <a:noFill/>
                    </a:lnB>
                    <a:solidFill>
                      <a:srgbClr val="D4AF37">
                        <a:alpha val="15000"/>
                      </a:srgbClr>
                    </a:solidFill>
                  </a:tcPr>
                </a:tc>
                <a:tc>
                  <a:txBody>
                    <a:bodyPr rtlCol="0"/>
                    <a:lstStyle/>
                    <a:p>
                      <a:pPr marL="0" indent="0" algn="ctr">
                        <a:lnSpc>
                          <a:spcPct val="100000"/>
                        </a:lnSpc>
                        <a:defRPr/>
                      </a:pPr>
                      <a:r>
                        <a:rPr lang="en-US" sz="11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Fixed Station — AI Node</a:t>
                      </a:r>
                      <a:endParaRPr lang="en-US" sz="1100"/>
                    </a:p>
                  </a:txBody>
                  <a:tcPr marL="101600" marR="101600" marT="38100" marB="38100" anchor="t" anchorCtr="0">
                    <a:lnL>
                      <a:noFill/>
                    </a:lnL>
                    <a:lnR>
                      <a:noFill/>
                    </a:lnR>
                    <a:lnT>
                      <a:noFill/>
                    </a:lnT>
                    <a:lnB>
                      <a:noFill/>
                    </a:lnB>
                    <a:solidFill>
                      <a:srgbClr val="D4AF37">
                        <a:alpha val="15000"/>
                      </a:srgbClr>
                    </a:solidFill>
                  </a:tcPr>
                </a:tc>
                <a:tc>
                  <a:txBody>
                    <a:bodyPr rtlCol="0"/>
                    <a:lstStyle/>
                    <a:p>
                      <a:pPr marL="0" indent="0" algn="ctr">
                        <a:lnSpc>
                          <a:spcPct val="100000"/>
                        </a:lnSpc>
                        <a:defRPr/>
                      </a:pPr>
                      <a:r>
                        <a:rPr lang="en-US" sz="11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0.1–6.2 GHz</a:t>
                      </a:r>
                      <a:endParaRPr lang="en-US" sz="1100"/>
                    </a:p>
                  </a:txBody>
                  <a:tcPr marL="101600" marR="101600" marT="38100" marB="38100" anchor="t" anchorCtr="0">
                    <a:lnL>
                      <a:noFill/>
                    </a:lnL>
                    <a:lnR>
                      <a:noFill/>
                    </a:lnR>
                    <a:lnT>
                      <a:noFill/>
                    </a:lnT>
                    <a:lnB>
                      <a:noFill/>
                    </a:lnB>
                    <a:solidFill>
                      <a:srgbClr val="D4AF37">
                        <a:alpha val="15000"/>
                      </a:srgbClr>
                    </a:solidFill>
                  </a:tcPr>
                </a:tc>
                <a:tc>
                  <a:txBody>
                    <a:bodyPr rtlCol="0"/>
                    <a:lstStyle/>
                    <a:p>
                      <a:pPr marL="0" indent="0" algn="ctr">
                        <a:lnSpc>
                          <a:spcPct val="100000"/>
                        </a:lnSpc>
                        <a:defRPr/>
                      </a:pPr>
                      <a:r>
                        <a:rPr lang="en-US" sz="11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R ≥ 10km</a:t>
                      </a:r>
                      <a:endParaRPr lang="en-US" sz="1100"/>
                    </a:p>
                  </a:txBody>
                  <a:tcPr marL="101600" marR="101600" marT="38100" marB="38100" anchor="t" anchorCtr="0">
                    <a:lnL>
                      <a:noFill/>
                    </a:lnL>
                    <a:lnR>
                      <a:noFill/>
                    </a:lnR>
                    <a:lnT>
                      <a:noFill/>
                    </a:lnT>
                    <a:lnB>
                      <a:noFill/>
                    </a:lnB>
                    <a:solidFill>
                      <a:srgbClr val="D4AF37">
                        <a:alpha val="15000"/>
                      </a:srgbClr>
                    </a:solidFill>
                  </a:tcPr>
                </a:tc>
                <a:tc>
                  <a:txBody>
                    <a:bodyPr rtlCol="0"/>
                    <a:lstStyle/>
                    <a:p>
                      <a:pPr marL="0" indent="0" algn="ctr">
                        <a:lnSpc>
                          <a:spcPct val="100000"/>
                        </a:lnSpc>
                        <a:defRPr/>
                      </a:pPr>
                      <a:r>
                        <a:rPr lang="en-US" sz="11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≤15 kg</a:t>
                      </a:r>
                      <a:endParaRPr lang="en-US" sz="1100"/>
                    </a:p>
                  </a:txBody>
                  <a:tcPr marL="101600" marR="101600" marT="38100" marB="38100" anchor="t" anchorCtr="0">
                    <a:lnL>
                      <a:noFill/>
                    </a:lnL>
                    <a:lnR>
                      <a:noFill/>
                    </a:lnR>
                    <a:lnT>
                      <a:noFill/>
                    </a:lnT>
                    <a:lnB>
                      <a:noFill/>
                    </a:lnB>
                    <a:solidFill>
                      <a:srgbClr val="D4AF37">
                        <a:alpha val="15000"/>
                      </a:srgbClr>
                    </a:solidFill>
                  </a:tcPr>
                </a:tc>
                <a:tc>
                  <a:txBody>
                    <a:bodyPr rtlCol="0"/>
                    <a:lstStyle/>
                    <a:p>
                      <a:pPr marL="0" indent="0" algn="ctr">
                        <a:lnSpc>
                          <a:spcPct val="100000"/>
                        </a:lnSpc>
                        <a:defRPr/>
                      </a:pPr>
                      <a:r>
                        <a:rPr lang="en-US" sz="13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$400,000</a:t>
                      </a:r>
                      <a:endParaRPr lang="en-US" sz="1100"/>
                    </a:p>
                  </a:txBody>
                  <a:tcPr marL="101600" marR="101600" marT="38100" marB="38100" anchor="t" anchorCtr="0">
                    <a:lnL>
                      <a:noFill/>
                    </a:lnL>
                    <a:lnR>
                      <a:noFill/>
                    </a:lnR>
                    <a:lnT>
                      <a:noFill/>
                    </a:lnT>
                    <a:lnB>
                      <a:noFill/>
                    </a:lnB>
                    <a:solidFill>
                      <a:srgbClr val="D4AF37">
                        <a:alpha val="15000"/>
                      </a:srgbClr>
                    </a:solidFill>
                  </a:tcPr>
                </a:tc>
              </a:tr>
            </a:tbl>
          </a:graphicData>
        </a:graphic>
      </p:graphicFrame>
      <p:sp>
        <p:nvSpPr>
          <p:cNvPr id="7" name="AutoShape 7"/>
          <p:cNvSpPr/>
          <p:nvPr/>
        </p:nvSpPr>
        <p:spPr>
          <a:xfrm>
            <a:off x="508000" y="4953000"/>
            <a:ext cx="5334000" cy="1016000"/>
          </a:xfrm>
          <a:prstGeom prst="roundRect">
            <a:avLst>
              <a:gd name="adj" fmla="val 7500"/>
            </a:avLst>
          </a:prstGeom>
          <a:solidFill>
            <a:srgbClr val="D4AF37">
              <a:alpha val="12000"/>
            </a:srgbClr>
          </a:solidFill>
          <a:ln w="12700" cap="flat" cmpd="sng">
            <a:solidFill>
              <a:srgbClr val="D4AF37">
                <a:alpha val="50000"/>
              </a:srgbClr>
            </a:solidFill>
            <a:prstDash val="solid"/>
            <a:round/>
          </a:ln>
        </p:spPr>
        <p:txBody>
          <a:bodyPr vert="horz" wrap="square" lIns="0" tIns="0" rIns="0" bIns="0" rtlCol="0" anchor="ctr" anchorCtr="0"/>
          <a:lstStyle/>
          <a:p>
            <a:pPr algn="ctr">
              <a:defRPr/>
            </a:pPr>
          </a:p>
        </p:txBody>
      </p:sp>
      <p:sp>
        <p:nvSpPr>
          <p:cNvPr id="8" name="AutoShape 8"/>
          <p:cNvSpPr/>
          <p:nvPr/>
        </p:nvSpPr>
        <p:spPr>
          <a:xfrm>
            <a:off x="635000" y="5041900"/>
            <a:ext cx="5080000" cy="889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Recommended for Energy Centers: SV-A6-FSC</a:t>
            </a:r>
            <a:endParaRPr lang="en-US" sz="1100"/>
          </a:p>
          <a:p>
            <a:pPr marL="0" indent="0" algn="l">
              <a:lnSpc>
                <a:spcPct val="108000"/>
              </a:lnSpc>
            </a:pPr>
            <a:r>
              <a:rPr lang="en-US"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10km 360° coverage, AI node center, ≥30 simultaneous targets, 5:1–8:1 jamming ratio, IFF capability, optional radar &amp; Starlink modules. Long-term 24/7 operation.</a:t>
            </a:r>
            <a:endParaRPr lang="en-US"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6350000" y="4953000"/>
            <a:ext cx="5334000" cy="1016000"/>
          </a:xfrm>
          <a:prstGeom prst="roundRect">
            <a:avLst>
              <a:gd name="adj" fmla="val 7500"/>
            </a:avLst>
          </a:prstGeom>
          <a:solidFill>
            <a:srgbClr val="FFFFFF">
              <a:alpha val="6000"/>
            </a:srgbClr>
          </a:solidFill>
          <a:ln w="12700" cap="flat" cmpd="sng">
            <a:solidFill>
              <a:srgbClr val="D4AF37">
                <a:alpha val="30000"/>
              </a:srgbClr>
            </a:solidFill>
            <a:prstDash val="solid"/>
            <a:round/>
          </a:ln>
        </p:spPr>
        <p:txBody>
          <a:bodyPr vert="horz" wrap="square" lIns="0" tIns="0" rIns="0" bIns="0" rtlCol="0" anchor="ctr" anchorCtr="0"/>
          <a:lstStyle/>
          <a:p>
            <a:pPr algn="ctr">
              <a:defRPr/>
            </a:pPr>
          </a:p>
        </p:txBody>
      </p:sp>
      <p:sp>
        <p:nvSpPr>
          <p:cNvPr id="10" name="AutoShape 10"/>
          <p:cNvSpPr/>
          <p:nvPr/>
        </p:nvSpPr>
        <p:spPr>
          <a:xfrm>
            <a:off x="6477000" y="5041900"/>
            <a:ext cx="5080000" cy="889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Standard Features Across All Models</a:t>
            </a:r>
            <a:endParaRPr lang="en-US" sz="1100"/>
          </a:p>
          <a:p>
            <a:pPr marL="0" indent="0" algn="l">
              <a:lnSpc>
                <a:spcPct val="108000"/>
              </a:lnSpc>
            </a:pPr>
            <a:r>
              <a:rPr lang="en-US"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Full-duplex detection &amp; jamming | 360° coverage | Self-adaptive frequency &amp; power | Forced landing / return | Navigation jamming (software upgradable) | 3-Year Warranty</a:t>
            </a:r>
            <a:endParaRPr lang="en-US"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508000" y="6159500"/>
            <a:ext cx="11176000" cy="444500"/>
          </a:xfrm>
          <a:prstGeom prst="roundRect">
            <a:avLst>
              <a:gd name="adj" fmla="val 11428"/>
            </a:avLst>
          </a:prstGeom>
          <a:solidFill>
            <a:srgbClr val="D4AF37">
              <a:alpha val="1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35000" y="6210300"/>
            <a:ext cx="10922000" cy="355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Custom Logo &amp; Appearance Customization | Whitelist-Enabled Selective Countermeasure | EXW pricing — volume discounts available for distributor &amp; integrator partners</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A3B30">
            <a:alpha val="98000"/>
          </a:srgbClr>
        </a:solidFill>
        <a:effectLst/>
      </p:bgPr>
    </p:bg>
    <p:spTree>
      <p:nvGrpSpPr>
        <p:cNvPr id="1" name=""/>
        <p:cNvGrpSpPr/>
        <p:nvPr/>
      </p:nvGrpSpPr>
      <p:grpSpPr>
        <a:xfrm>
          <a:off x="0" y="0"/>
          <a:ext cx="0" cy="0"/>
          <a:chOff x="0" y="0"/>
          <a:chExt cx="0" cy="0"/>
        </a:xfrm>
      </p:grpSpPr>
      <p:sp>
        <p:nvSpPr>
          <p:cNvPr id="2" name="AutoShape 2"/>
          <p:cNvSpPr/>
          <p:nvPr/>
        </p:nvSpPr>
        <p:spPr>
          <a:xfrm>
            <a:off x="7366000" y="0"/>
            <a:ext cx="4826000" cy="4826000"/>
          </a:xfrm>
          <a:prstGeom prst="ellipse">
            <a:avLst/>
          </a:prstGeom>
          <a:solidFill>
            <a:srgbClr val="D4AF37">
              <a:alpha val="8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0" y="3302000"/>
            <a:ext cx="3556000" cy="3556000"/>
          </a:xfrm>
          <a:prstGeom prst="ellipse">
            <a:avLst/>
          </a:prstGeom>
          <a:solidFill>
            <a:srgbClr val="D4AF37">
              <a:alpha val="5000"/>
            </a:srgbClr>
          </a:solidFill>
          <a:ln w="25400" cap="flat" cmpd="sng">
            <a:noFill/>
            <a:prstDash val="solid"/>
            <a:round/>
          </a:ln>
        </p:spPr>
        <p:txBody>
          <a:bodyPr vert="horz" wrap="square" lIns="0" tIns="0" rIns="0" bIns="0" rtlCol="0" anchor="ctr" anchorCtr="0"/>
          <a:lstStyle/>
          <a:p>
            <a:pPr algn="ctr">
              <a:defRPr/>
            </a:pPr>
          </a:p>
        </p:txBody>
      </p:sp>
      <p:sp>
        <p:nvSpPr>
          <p:cNvPr id="23" name="AutoShape 2"/>
          <p:cNvSpPr/>
          <p:nvPr/>
        </p:nvSpPr>
        <p:spPr>
          <a:xfrm>
            <a:off x="7493000" y="127000"/>
            <a:ext cx="4826000" cy="4826000"/>
          </a:xfrm>
          <a:prstGeom prst="ellipse">
            <a:avLst/>
          </a:prstGeom>
          <a:solidFill>
            <a:srgbClr val="D4AF37">
              <a:alpha val="8000"/>
            </a:srgbClr>
          </a:solidFill>
          <a:ln w="25400" cap="flat" cmpd="sng">
            <a:noFill/>
            <a:prstDash val="solid"/>
            <a:round/>
          </a:ln>
        </p:spPr>
        <p:txBody>
          <a:bodyPr vert="horz" wrap="square" lIns="0" tIns="0" rIns="0" bIns="0" rtlCol="0" anchor="ctr" anchorCtr="0"/>
          <a:lstStyle/>
          <a:p>
            <a:pPr algn="ctr">
              <a:defRPr/>
            </a:pPr>
          </a:p>
        </p:txBody>
      </p:sp>
      <p:sp>
        <p:nvSpPr>
          <p:cNvPr id="24" name="AutoShape 3"/>
          <p:cNvSpPr/>
          <p:nvPr/>
        </p:nvSpPr>
        <p:spPr>
          <a:xfrm>
            <a:off x="127000" y="3429000"/>
            <a:ext cx="3556000" cy="3556000"/>
          </a:xfrm>
          <a:prstGeom prst="ellipse">
            <a:avLst/>
          </a:prstGeom>
          <a:solidFill>
            <a:srgbClr val="D4AF37">
              <a:alpha val="5000"/>
            </a:srgbClr>
          </a:solidFill>
          <a:ln w="25400" cap="flat" cmpd="sng">
            <a:noFill/>
            <a:prstDash val="solid"/>
            <a:round/>
          </a:ln>
        </p:spPr>
        <p:txBody>
          <a:bodyPr vert="horz" wrap="square" lIns="0" tIns="0" rIns="0" bIns="0" rtlCol="0" anchor="ctr" anchorCtr="0"/>
          <a:lstStyle/>
          <a:p>
            <a:pPr algn="ctr">
              <a:defRPr/>
            </a:pPr>
          </a:p>
        </p:txBody>
      </p:sp>
      <p:sp>
        <p:nvSpPr>
          <p:cNvPr id="25" name="AutoShape 4"/>
          <p:cNvSpPr/>
          <p:nvPr/>
        </p:nvSpPr>
        <p:spPr>
          <a:xfrm>
            <a:off x="508000" y="444500"/>
            <a:ext cx="11176000" cy="571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Directed Energy &amp; Kinetic Interception Product Line</a:t>
            </a:r>
            <a:endParaRPr lang="en-US" sz="1100"/>
          </a:p>
        </p:txBody>
      </p:sp>
      <p:sp>
        <p:nvSpPr>
          <p:cNvPr id="26" name="AutoShape 5"/>
          <p:cNvSpPr/>
          <p:nvPr/>
        </p:nvSpPr>
        <p:spPr>
          <a:xfrm>
            <a:off x="508000" y="1041400"/>
            <a:ext cx="11176000" cy="355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Microwave and High-Speed FPV Interceptor — long-range directed energy, swarm neutralization and kinetic interception with live-fire validation</a:t>
            </a:r>
            <a:endParaRPr lang="en-US" sz="1100"/>
          </a:p>
        </p:txBody>
      </p:sp>
      <p:graphicFrame>
        <p:nvGraphicFramePr>
          <p:cNvPr id="27" name="Table 6"/>
          <p:cNvGraphicFramePr>
            <a:graphicFrameLocks noGrp="1"/>
          </p:cNvGraphicFramePr>
          <p:nvPr/>
        </p:nvGraphicFramePr>
        <p:xfrm>
          <a:off x="508000" y="1498600"/>
          <a:ext cx="11176000" cy="2095500"/>
        </p:xfrm>
        <a:graphic>
          <a:graphicData uri="http://schemas.openxmlformats.org/drawingml/2006/table">
            <a:tbl>
              <a:tblPr>
                <a:effectLst/>
              </a:tblPr>
              <a:tblGrid>
                <a:gridCol w="1905000"/>
                <a:gridCol w="1270000"/>
                <a:gridCol w="2921000"/>
                <a:gridCol w="2413000"/>
                <a:gridCol w="1270000"/>
                <a:gridCol w="1397000"/>
              </a:tblGrid>
              <a:tr h="419100">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System</a:t>
                      </a:r>
                      <a:endParaRPr lang="en-US" sz="1100"/>
                    </a:p>
                  </a:txBody>
                  <a:tcPr marL="101600" marR="101600" marT="101600" marB="1016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Range / Speed</a:t>
                      </a:r>
                      <a:endParaRPr lang="en-US" sz="1100"/>
                    </a:p>
                  </a:txBody>
                  <a:tcPr marL="101600" marR="101600" marT="101600" marB="1016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Primary Targets</a:t>
                      </a:r>
                      <a:endParaRPr lang="en-US" sz="1100"/>
                    </a:p>
                  </a:txBody>
                  <a:tcPr marL="101600" marR="101600" marT="101600" marB="1016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Key Capability</a:t>
                      </a:r>
                      <a:endParaRPr lang="en-US" sz="1100"/>
                    </a:p>
                  </a:txBody>
                  <a:tcPr marL="101600" marR="101600" marT="101600" marB="1016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Launch Mode</a:t>
                      </a:r>
                      <a:endParaRPr lang="en-US" sz="1100"/>
                    </a:p>
                  </a:txBody>
                  <a:tcPr marL="101600" marR="101600" marT="101600" marB="1016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EXW Price (USD)</a:t>
                      </a:r>
                      <a:endParaRPr lang="en-US" sz="1100"/>
                    </a:p>
                  </a:txBody>
                  <a:tcPr marL="101600" marR="101600" marT="101600" marB="101600" anchor="t" anchorCtr="0">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20000"/>
                      </a:srgbClr>
                    </a:solidFill>
                  </a:tcPr>
                </a:tc>
              </a:tr>
              <a:tr h="558800">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System</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2 km</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Fiber-optic drone, Fixed-wing drone</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High-energy directed energy burn-through</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Fixed</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5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$4,500,000</a:t>
                      </a:r>
                      <a:endParaRPr lang="en-US" sz="1100"/>
                    </a:p>
                  </a:txBody>
                  <a:tcPr marL="101600" marR="101600" marT="38100" marB="38100" anchor="t" anchorCtr="0">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5000"/>
                      </a:srgbClr>
                    </a:solidFill>
                  </a:tcPr>
                </a:tc>
              </a:tr>
              <a:tr h="558800">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System</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1 km</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Fiber-optic drone &amp; drone swarm (1–30+ targets)</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Wide-area RF suppression &amp; swarm neutralization</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3000"/>
                      </a:srgbClr>
                    </a:solidFill>
                  </a:tcPr>
                </a:tc>
                <a:tc>
                  <a:txBody>
                    <a:bodyPr rtlCol="0"/>
                    <a:lstStyle/>
                    <a:p>
                      <a:pPr marL="0" indent="0" algn="ctr">
                        <a:lnSpc>
                          <a:spcPct val="100000"/>
                        </a:lnSpc>
                        <a:defRPr/>
                      </a:pPr>
                      <a:r>
                        <a:rPr lang="en-US" sz="11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Fixed</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3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$4,500,000</a:t>
                      </a:r>
                      <a:endParaRPr lang="en-US" sz="1100"/>
                    </a:p>
                  </a:txBody>
                  <a:tcPr marL="101600" marR="101600" marT="38100" marB="38100" anchor="t" anchorCtr="0">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FFFFFF">
                        <a:alpha val="3000"/>
                      </a:srgbClr>
                    </a:solidFill>
                  </a:tcPr>
                </a:tc>
              </a:tr>
              <a:tr h="558800">
                <a:tc>
                  <a:txBody>
                    <a:bodyPr rtlCol="0"/>
                    <a:lstStyle/>
                    <a:p>
                      <a:pPr marL="0" indent="0" algn="ctr">
                        <a:lnSpc>
                          <a:spcPct val="100000"/>
                        </a:lnSpc>
                        <a:defRPr/>
                      </a:pPr>
                      <a:r>
                        <a:rPr lang="en-US" sz="11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High-Speed FPV Interceptor</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15000"/>
                      </a:srgbClr>
                    </a:solidFill>
                  </a:tcPr>
                </a:tc>
                <a:tc>
                  <a:txBody>
                    <a:bodyPr rtlCol="0"/>
                    <a:lstStyle/>
                    <a:p>
                      <a:pPr marL="0" indent="0" algn="ctr">
                        <a:lnSpc>
                          <a:spcPct val="100000"/>
                        </a:lnSpc>
                        <a:defRPr/>
                      </a:pPr>
                      <a:r>
                        <a:rPr lang="en-US" sz="11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350 km/h</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15000"/>
                      </a:srgbClr>
                    </a:solidFill>
                  </a:tcPr>
                </a:tc>
                <a:tc>
                  <a:txBody>
                    <a:bodyPr rtlCol="0"/>
                    <a:lstStyle/>
                    <a:p>
                      <a:pPr marL="0" indent="0" algn="ctr">
                        <a:lnSpc>
                          <a:spcPct val="100000"/>
                        </a:lnSpc>
                        <a:defRPr/>
                      </a:pPr>
                      <a:r>
                        <a:rPr lang="en-US" sz="11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Fiber-optic drone / Fixed-wing drone</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15000"/>
                      </a:srgbClr>
                    </a:solidFill>
                  </a:tcPr>
                </a:tc>
                <a:tc>
                  <a:txBody>
                    <a:bodyPr rtlCol="0"/>
                    <a:lstStyle/>
                    <a:p>
                      <a:pPr marL="0" indent="0" algn="ctr">
                        <a:lnSpc>
                          <a:spcPct val="100000"/>
                        </a:lnSpc>
                        <a:defRPr/>
                      </a:pPr>
                      <a:r>
                        <a:rPr lang="en-US" sz="11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Kinetic interception at high approach speed</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15000"/>
                      </a:srgbClr>
                    </a:solidFill>
                  </a:tcPr>
                </a:tc>
                <a:tc>
                  <a:txBody>
                    <a:bodyPr rtlCol="0"/>
                    <a:lstStyle/>
                    <a:p>
                      <a:pPr marL="0" indent="0" algn="ctr">
                        <a:lnSpc>
                          <a:spcPct val="100000"/>
                        </a:lnSpc>
                        <a:defRPr/>
                      </a:pPr>
                      <a:r>
                        <a:rPr lang="en-US" sz="11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Manual / Auto</a:t>
                      </a:r>
                      <a:endParaRPr lang="en-US" sz="1100"/>
                    </a:p>
                  </a:txBody>
                  <a:tcPr marL="101600" marR="101600" marT="38100" marB="38100" anchor="t" anchorCtr="0">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15000"/>
                      </a:srgbClr>
                    </a:solidFill>
                  </a:tcPr>
                </a:tc>
                <a:tc>
                  <a:txBody>
                    <a:bodyPr rtlCol="0"/>
                    <a:lstStyle/>
                    <a:p>
                      <a:pPr marL="0"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$2,980</a:t>
                      </a:r>
                      <a:endParaRPr lang="en-US" sz="1100"/>
                    </a:p>
                  </a:txBody>
                  <a:tcPr marL="101600" marR="101600" marT="38100" marB="38100" anchor="t" anchorCtr="0">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solidFill>
                      <a:srgbClr val="D4AF37">
                        <a:alpha val="15000"/>
                      </a:srgbClr>
                    </a:solidFill>
                  </a:tcPr>
                </a:tc>
              </a:tr>
            </a:tbl>
          </a:graphicData>
        </a:graphic>
      </p:graphicFrame>
      <p:pic>
        <p:nvPicPr>
          <p:cNvPr id="28" name="Picture 7"/>
          <p:cNvPicPr>
            <a:picLocks noChangeAspect="1"/>
          </p:cNvPicPr>
          <p:nvPr/>
        </p:nvPicPr>
        <p:blipFill>
          <a:blip r:embed="rId1"/>
          <a:srcRect l="42" r="3516"/>
          <a:stretch>
            <a:fillRect/>
          </a:stretch>
        </p:blipFill>
        <p:spPr>
          <a:xfrm>
            <a:off x="508000" y="3746500"/>
            <a:ext cx="5644515" cy="2193290"/>
          </a:xfrm>
          <a:prstGeom prst="rect">
            <a:avLst/>
          </a:prstGeom>
          <a:noFill/>
          <a:ln w="25400" cap="flat" cmpd="sng">
            <a:noFill/>
            <a:prstDash val="solid"/>
            <a:round/>
          </a:ln>
        </p:spPr>
      </p:pic>
      <p:sp>
        <p:nvSpPr>
          <p:cNvPr id="29" name="AutoShape 8"/>
          <p:cNvSpPr/>
          <p:nvPr/>
        </p:nvSpPr>
        <p:spPr>
          <a:xfrm>
            <a:off x="6350000" y="3746500"/>
            <a:ext cx="5334000" cy="990600"/>
          </a:xfrm>
          <a:prstGeom prst="roundRect">
            <a:avLst>
              <a:gd name="adj" fmla="val 7692"/>
            </a:avLst>
          </a:prstGeom>
          <a:solidFill>
            <a:srgbClr val="D4AF37">
              <a:alpha val="12000"/>
            </a:srgbClr>
          </a:solidFill>
          <a:ln w="12700" cap="flat" cmpd="sng">
            <a:solidFill>
              <a:srgbClr val="D4AF37">
                <a:alpha val="50000"/>
              </a:srgbClr>
            </a:solidFill>
            <a:prstDash val="solid"/>
            <a:round/>
          </a:ln>
        </p:spPr>
        <p:txBody>
          <a:bodyPr vert="horz" wrap="square" lIns="0" tIns="0" rIns="0" bIns="0" rtlCol="0" anchor="ctr" anchorCtr="0"/>
          <a:lstStyle/>
          <a:p>
            <a:pPr algn="ctr">
              <a:defRPr/>
            </a:pPr>
          </a:p>
        </p:txBody>
      </p:sp>
      <p:sp>
        <p:nvSpPr>
          <p:cNvPr id="30" name="AutoShape 9"/>
          <p:cNvSpPr/>
          <p:nvPr/>
        </p:nvSpPr>
        <p:spPr>
          <a:xfrm>
            <a:off x="6477000" y="3822700"/>
            <a:ext cx="5080000" cy="889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FPV Launch Systems</a:t>
            </a:r>
            <a:endParaRPr lang="en-US" sz="1100"/>
          </a:p>
          <a:p>
            <a:pPr marL="0" indent="0" algn="l">
              <a:lnSpc>
                <a:spcPct val="117000"/>
              </a:lnSpc>
            </a:pPr>
            <a:r>
              <a:rPr lang="en-US"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Manual Launcher: $1,000 per unit</a:t>
            </a:r>
            <a:endParaRPr lang="en-US"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Auto Launcher: $50,000 per unit (multi-tube, automated sequencing)</a:t>
            </a:r>
            <a:endParaRPr lang="en-US"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1" name="AutoShape 10"/>
          <p:cNvSpPr/>
          <p:nvPr/>
        </p:nvSpPr>
        <p:spPr>
          <a:xfrm>
            <a:off x="6350000" y="4851400"/>
            <a:ext cx="5334000" cy="990600"/>
          </a:xfrm>
          <a:prstGeom prst="roundRect">
            <a:avLst>
              <a:gd name="adj" fmla="val 7692"/>
            </a:avLst>
          </a:prstGeom>
          <a:solidFill>
            <a:srgbClr val="FFFFFF">
              <a:alpha val="6000"/>
            </a:srgbClr>
          </a:solidFill>
          <a:ln w="12700" cap="flat" cmpd="sng">
            <a:solidFill>
              <a:srgbClr val="D4AF37">
                <a:alpha val="30000"/>
              </a:srgbClr>
            </a:solidFill>
            <a:prstDash val="solid"/>
            <a:round/>
          </a:ln>
        </p:spPr>
        <p:txBody>
          <a:bodyPr vert="horz" wrap="square" lIns="0" tIns="0" rIns="0" bIns="0" rtlCol="0" anchor="ctr" anchorCtr="0"/>
          <a:lstStyle/>
          <a:p>
            <a:pPr algn="ctr">
              <a:defRPr/>
            </a:pPr>
          </a:p>
        </p:txBody>
      </p:sp>
      <p:sp>
        <p:nvSpPr>
          <p:cNvPr id="32" name="AutoShape 11"/>
          <p:cNvSpPr/>
          <p:nvPr/>
        </p:nvSpPr>
        <p:spPr>
          <a:xfrm>
            <a:off x="6477000" y="4899025"/>
            <a:ext cx="5080000" cy="889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200" b="1">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Chengdu Live-Fire Validation</a:t>
            </a:r>
            <a:endParaRPr lang="en-US" sz="1200"/>
          </a:p>
          <a:p>
            <a:pPr marL="0" indent="0" algn="l">
              <a:lnSpc>
                <a:spcPct val="117000"/>
              </a:lnSpc>
            </a:pPr>
            <a:r>
              <a:rPr lang="en-US" sz="1000">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 Microwave / Acoustic Detection / Analytic RF C-UAS</a:t>
            </a:r>
            <a:endParaRPr lang="en-US"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Target drone live-fire test: $3,000 — deductible from subsequent order</a:t>
            </a:r>
            <a:endParaRPr lang="en-US" sz="1000">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altLang="zh-CN" sz="1200" b="1">
                <a:solidFill>
                  <a:srgbClr val="FFFF00">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FPV Live-Fire Interception Demo</a:t>
            </a:r>
            <a:endParaRPr lang="en-US" altLang="zh-CN" sz="1200" b="1">
              <a:solidFill>
                <a:srgbClr val="FFFF00">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altLang="zh-CN"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Ttarget drone live-fire test: $2,980/unit —Demo: Huizhou</a:t>
            </a:r>
            <a:endParaRPr lang="en-US" altLang="zh-CN" sz="1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3" name="AutoShape 12"/>
          <p:cNvSpPr/>
          <p:nvPr/>
        </p:nvSpPr>
        <p:spPr>
          <a:xfrm>
            <a:off x="508000" y="6032500"/>
            <a:ext cx="11176000" cy="444500"/>
          </a:xfrm>
          <a:prstGeom prst="roundRect">
            <a:avLst>
              <a:gd name="adj" fmla="val 11427"/>
            </a:avLst>
          </a:prstGeom>
          <a:solidFill>
            <a:srgbClr val="D4AF37">
              <a:alpha val="10000"/>
            </a:srgbClr>
          </a:solidFill>
          <a:ln w="25400" cap="flat" cmpd="sng">
            <a:noFill/>
            <a:prstDash val="solid"/>
            <a:round/>
          </a:ln>
        </p:spPr>
        <p:txBody>
          <a:bodyPr vert="horz" wrap="square" lIns="0" tIns="0" rIns="0" bIns="0" rtlCol="0" anchor="ctr" anchorCtr="0"/>
          <a:lstStyle/>
          <a:p>
            <a:pPr algn="ctr">
              <a:defRPr/>
            </a:pPr>
          </a:p>
        </p:txBody>
      </p:sp>
      <p:sp>
        <p:nvSpPr>
          <p:cNvPr id="34" name="AutoShape 13"/>
          <p:cNvSpPr/>
          <p:nvPr/>
        </p:nvSpPr>
        <p:spPr>
          <a:xfrm>
            <a:off x="635000" y="6083300"/>
            <a:ext cx="10922000" cy="355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All systems support integrated deployment with Acoustic Detection Array &amp; Analytic RF C-UAS | EXW pricing </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21563</Words>
  <Application>WPS 演示</Application>
  <PresentationFormat/>
  <Paragraphs>939</Paragraphs>
  <Slides>18</Slides>
  <Notes>0</Notes>
  <HiddenSlides>0</HiddenSlides>
  <MMClips>0</MMClips>
  <ScaleCrop>false</ScaleCrop>
  <HeadingPairs>
    <vt:vector size="6" baseType="variant">
      <vt:variant>
        <vt:lpstr>已用的字体</vt:lpstr>
      </vt:variant>
      <vt:variant>
        <vt:i4>7</vt:i4>
      </vt:variant>
      <vt:variant>
        <vt:lpstr>主题</vt:lpstr>
      </vt:variant>
      <vt:variant>
        <vt:i4>8</vt:i4>
      </vt:variant>
      <vt:variant>
        <vt:lpstr>幻灯片标题</vt:lpstr>
      </vt:variant>
      <vt:variant>
        <vt:i4>18</vt:i4>
      </vt:variant>
    </vt:vector>
  </HeadingPairs>
  <TitlesOfParts>
    <vt:vector size="33" baseType="lpstr">
      <vt:lpstr>Arial</vt:lpstr>
      <vt:lpstr>宋体</vt:lpstr>
      <vt:lpstr>Wingdings</vt:lpstr>
      <vt:lpstr>Arial</vt:lpstr>
      <vt:lpstr>Noto Sans SC</vt:lpstr>
      <vt:lpstr>微软雅黑</vt:lpstr>
      <vt:lpstr>Arial Unicode MS</vt:lpstr>
      <vt:lpstr>Office 主题​​</vt:lpstr>
      <vt:lpstr>默认主题</vt:lpstr>
      <vt:lpstr>Office 主题​​</vt:lpstr>
      <vt:lpstr>1_默认主题</vt:lpstr>
      <vt:lpstr>2_默认主题</vt:lpstr>
      <vt:lpstr>3_默认主题</vt:lpstr>
      <vt:lpstr>4_默认主题</vt:lpstr>
      <vt:lpstr>5_默认主题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Best&amp;赵军</cp:lastModifiedBy>
  <cp:revision>8</cp:revision>
  <dcterms:created xsi:type="dcterms:W3CDTF">2026-09-05T03:23:00Z</dcterms:created>
  <dcterms:modified xsi:type="dcterms:W3CDTF">2026-09-23T08:48:33Z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D0571D3B907B438DBEB6CDE9B4EBCE78_12</vt:lpwstr>
  </property>
  <property fmtid="{D5CDD505-2E9C-101B-9397-08002B2CF9AE}" pid="3" name="KSOProductBuildVer">
    <vt:lpwstr>2052-12.1.0.28505</vt:lpwstr>
  </property>
</Properties>
</file>