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3.svg" ContentType="image/svg+xml"/>
  <Override PartName="/ppt/media/image25.svg" ContentType="image/svg+xml"/>
  <Override PartName="/ppt/media/image27.svg" ContentType="image/svg+xml"/>
  <Override PartName="/ppt/media/image3.svg" ContentType="image/svg+xml"/>
  <Override PartName="/ppt/media/image30.svg" ContentType="image/svg+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Welcome and introduce the comprehensive C-UAS layered defense solution. Emphasize that this is a passive-sensing-first architecture designed specifically for hazardous industrial zones where active radar deployment is not recommended. The solution integrates five complementary response layers: acoustic detection, analytic RF, microwave, laser, and high-speed FPV interception.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This slide summarizes the five core pillars of the solution. Emphasize that the architecture is passive-sensing-first, specifically designed for hazardous zones where active radar cannot be deployed due to explosion risk and electromagnetic compatibility concerns. The five response layers cover the full threat spectrum from conventional RC drones to fibre-optic UAVs, swarms, and fixed-wing aircraft. Highlight the 10km RF radius and 360-degree coverage as key differentiators.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Walk through the five threat categories, emphasizing that fibre-optic UAVs and drone swarms are hardest to counter with RF jamming alone. Consumer drones are cheap and widely available. Conclude: hazardous sites need layered, passive-sensing-first architecture because no single system covers the full threat spectrum.</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Explain the four reasons radar is problematic: explosion risk from high-power transmitters, EMC interference with plant instrumentation, regulatory burden under IEC 60079/API RP 500, and inherent safety of passive sensing. Emphasize this is safety-by-design, not a performance limitation.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four categories of high-risk sites. Emphasize this list is for pre-deployment risk screening only — it does not replace formal hazardous area classification, fire design review, or qualified engineering assessment. All 20+ site types share a common need: passive sensing inside the hazard zone with active countermeasures at safe offsets.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overall architecture diagram. Walk through the three-layer acoustic network (0-5km core, 5-7km mid, 7-10km outer), the 10km analytic RF detection and jamming ring, and the three response systems (laser 2km, microwave 500m, FPV interceptor). Emphasize that all active countermeasures are deployed outside the core hazard zone, while passive acoustic and RF sensors provide safe detection inside.</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geometric calculation. The 3-layer acoustic array uses 1km node spacing on concentric rings at 1km, 2km, and 3km radius, yielding 7+13+19=39 nodes. Acoustic coverage is 28.27 km², the 10km RF ring provides 314.16 km² total protected area. Node count scales with circumference (2πr). All countermeasures deploy at safe offsets outside the core hazard zone.</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acoustic array as the primary detection layer. Four key capabilities: 360-degree coverage, passive zero-emission operation, AI recognition with multi-target tracking, and fibre-optic UAV detection. The acoustic layer is the only detection system safe inside hazardous zones. Emphasize that fibre-optic UAVs are invisible to RF but detectable by acoustic signatures. All 39 nodes use low-voltage DC power with minimal heat dissipation.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technical specifications in three categories: core acoustic parameters, environmental ratings, and network/integration. Highlight the zero RF emission, low 15W power consumption, IP67 rating, and -40°C to +60°C operating range. Note that range values are solution architecture references, not single-device performance commitments — actual capability must be confirmed by site conditions and project validation. The 30-microphone spherical array provides 360-degree azimuth and 0-90 degree elevation coverage.</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analytic RF C-UAS layer. Three key metrics: 10km radius, 360-degree coverage, 0.1-6.2GHz band. Two-phase operation: passive detection first (protocol fingerprinting and direction finding), then authorized precision jamming targeting only identified RC and video-link frequencies. Emphasize this is not broadband noise jamming — protocol-aware precision jamming protects civilian communications, GPS, WiFi, and mobile services. All active response requires human authorization.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protocol analysis and precision jamming detail. The protocol library covers DJI OcuSync, Lightbridge, WiFi, analog video, custom RC, and telemetry. Key differentiator: protocol-aware precision jamming vs. traditional broadband noise. Precision jamming targets only identified UAV frequencies with narrowband pulses, protecting civilian communications. All active response requires human authorization. GPS spoofing is optional and subject to additional regulatory approval.</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mobile microwave countermeasure layer. Key specs: 500m-1km range, HPM directed energy, swarm area coverage, manual/auto modes. HPM physically damages UAV electronics, making it effective against fibre-optic tethered UAVs that RF jamming cannot reach. Wide cone coverage defeats swarms. Deployed at Layer 2 ring (2km radius), never inside hazardous zone. All activations require operator authorization. Subject to directed-energy regulations.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mobile laser countermeasure layer. Key specs: 2-3km range, high-energy solid-state laser, primary target is fixed-wing UAVs. Engagement sequence: detect via acoustic/RF, track with EO/IR, lock, then sustained beam causing sensor blinding and structural failure. Silent operation with infinite magazine. Deployed at Layer 3 ring (3km radius). Weather limitations — degraded in fog/rain, backed up by acoustic/RF layers. All activations require operator authorization. Subject to laser weapon regulations.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high-speed FPV interceptor. Key specs: ≥350 km/h top speed, net-capture and collision intercept modes, manual launch with autonomous terminal guidance. Intercept workflow: sensor cueing, operator launch, autonomous pursuit, net capture or kinetic impact. FPV interceptors are expendable, low-cost, rapidly reloadable. Deployed at Layer 2/3 rings, directed outward. Net-capture preferred for intact recovery and forensic analysis. All launches require operator authorization. Subject to UAV regulations.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multi-sensor fusion and C2 architecture. Four sensor layers: acoustic (0-3km passive), analytic RF (0-10km protocol ID), EO/IR (cued visual confirmation), and optional radar (outer perimeter only). Fusion combines TDOA, AOA, and visual bearing into single 3D tracks via Kalman filtering. ML ensemble classifies UAV type and threat level. C2 provides unified air picture, rule-based engagement, audit trail, and distributed redundancy. Sensor cueing automates handoff from detection to tracking to countermeasures. Emphasize no single point of failure.</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four engagement modes. Mode 1 Full Manual: operator controls every step, 30-60s response. Mode 2 Assisted (recommended default): automated detect/track/classify, operator one-click authorize, 8-15s response. Mode 3 Semi-Autonomous: pre-defined rules auto-engage specific threats, operator monitors/overrides, 3-5s. Mode 4 Emergency Auto-Engage: immediate autonomous response to imminent threats, under 2s, requires highest authorization. Emphasize human-in-the-loop as default principle. All automated modes require written site authorization and regulatory approval.</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seven-stage kill chain: Detect, Classify, Track, Prioritize, Authorize, Engage, Assess. Stages 1-3 are fully automated in all modes. Stage 4-5 vary by mode. Stage 6-7 automated with closed-loop feedback. The timing table shows total end-to-end response: Manual 30-60s, Assisted 8-15s, Semi-Auto 3-5s, Emergency under 2s. Emphasize that Assisted mode is the recommended default for most sites — balancing speed with human accountability. Closed-loop assessment ensures re-engagement if target persists.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comprehensive performance matrix. Six system layers compared across coverage, range, simultaneous targets, response time, all-weather capability, and emission type. Key takeaways: (1) Redundant detection — acoustic + RF overlapping coverage, fibre-optic UAVs detected by acoustic. (2) Layered countermeasure — RF jamming at 10km, microwave at 1km for swarms, laser at 3km for fixed-wing, FPV at 5km kinetic. Each target class has at least two countermeasures. (3) All-weather detection — acoustic and RF work in all conditions, only laser is weather-degraded. Emphasize that detection layers are passive (zero emission), only countermeasures are active and require authorization.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target-countermeasure matrix. Six UAV threat classes (multi-rotor, fixed-wing, high-speed FPV, swarm, fibre-optic tethered, autonomous pre-programmed) matched against six system capabilities (acoustic detect, RF detect, RF jam, microwave, laser, FPV). Key insight: fibre-optic tethered UAVs are RF-invisible — acoustic detection plus microwave HPM is the only effective countermeasure chain. Multi-rotor best countered by RF jamming at 10km. Fixed-wing by laser + FPV. Swarms by microwave area coverage. Every target class has at least two independent countermeasure options, ensuring redundancy.</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six-phase deployment methodology: Site Survey, Risk Assessment, Node Planning, Installation, Integration Test, Acceptance. Typical timeline: 4-8 weeks for a standard refinery-scale deployment. The critical site survey considerations table covers hazard zone mapping, topography, ambient noise, RF spectrum, power/network, and regulatory permits. Emphasize that hazard zone mapping determines safe offset distances — all active systems (microwave, laser) deploy at Layer 2/3 rings, never inside Zone 0/1. Ambient noise profiling is critical for acoustic detection threshold calibration in industrial environments.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C2 center as the brain of the system. Left side shows command center image. Right side lists 5 core capabilities: unified airspace picture (3D track fusion from 39 nodes), threat classification and priority (AI/ML model classification), countermeasure orchestration (auto-recommend + one-click authorize), forensic recording and reporting (full event logging), multi-console and remote access (primary+backup, VPN). Bottom section describes system architecture and data flow: sensor layer → edge processing → C2 server → operator console → countermeasures → closed-loop feedback. Latency budget: sensor-to-C2 under 500ms, C2 decision under 1s, countermeasure activation under 1s (RF) to 5s (MW/laser). Emphasize that the C2 center can be located in a safe building far from hazard zones — all sensors and countermeasures are remotely controlled.</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compliance and safety framework. Left side: 4 safety design principles — (1) Passive detection = zero emission (acoustic/RF sensors emit nothing, no ignition source, no EMC risk), (2) Active systems outside hazard zone (MW/laser/FPV at Layer 2/3 rings, never inside Zone 0/1), (3) Human-in-the-loop authorization (all active countermeasures require operator consent, emergency auto-mode needs written approval), (4) Civilian communication protection (precision jamming only targets UAV frequencies, WiFi/cellular/GPS protected). Right side: regulatory compliance table covering explosive safety (IECEx/ATEX Zone 2), EMC/EMI (IEC 61000), spectrum/RF (ITU-R, national license), laser safety (IEC 60825, geofencing), data privacy (GDPR, encryption, audit), aviation (ICAO, NOTAM). Bottom: 3 critical non-negotiable safety constraints in red — no active radar in core hazard zones, no active countermeasures in Zone 0/1, human authorization for every active engagement. This page is critical for convincing safety officers and regulatory stakeholders.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16-week implementation roadmap. Six phases shown on a horizontal timeline: Phase 1 (Weeks 1-2) Site survey and risk assessment; Phase 2 (Weeks 3-4) Detailed engineering design and regulatory permits; Phase 3 (Weeks 5-8) Equipment procurement, manufacturing, PCBA assembly, factory testing, logistics; Phase 4 (Weeks 9-12) On-site installation (pole mounting, cabling, power, network, C2 center, vehicle integration); Phase 5 (Weeks 13-15) Integration testing (sensor fusion, C2 connectivity, countermeasure firing tests, ML noise training); Phase 6 (Week 16) Operational Acceptance Testing, operator training, documentation handover, go-live. Below: key milestones and deliverables table with 5 approval gates — Week 2 survey complete, Week 4 design freeze, Week 8 equipment ready (FAT), Week 12 installation complete, Week 16 operational go-live (OAT). Each gate has a specific deliverable and customer approval requirement. Emphasize that PCBA kits are manufactured in advance (Phase 3) to minimize on-site installation time. The 16-week timeline assumes a standard refinery-scale deployment; larger or more complex sites may require additional weeks.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maintenance and lifecycle support framework. Three tiers: Tier 1 Predictive (automated self-diagnostics on all 39 nodes, AI predicts failure 7-14 days ahead, target 99.5% uptime); Tier 2 Preventive (quarterly on-site inspection, annual full calibration, 4 visits/year 2 days each); Tier 3 Corrective (80% remote resolution via VPN, 24-48h on-site response, modular PCBA field replacement under 30 min, MTTR under 4 hours). Below: SLA and spare parts table for 5 component categories — acoustic array node (2 nodes on-site, 5 PCBAs regional), RF detection/jammer (1 module on-site, 2 PA regional, OTA firmware), microwave/laser vehicle (critical spares kit, regional service vehicle within 200km), C2 server/network (hot-standby server, cloud backup), FPV interceptor (6+ units on-site as expendable, 20 batteries, 50+ regional stock). Emphasize that the modular PCBA design means most field repairs are simple board swaps, no specialized tools or training required. Predictive maintenance means customers rarely experience unexpected downtime.</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refinery case scenario. Left side: refinery night aerial image. Right side: site profile — integrated oil refinery, 2.0 km², Zone 0/1/2 hazard classification, 12 storage tanks, 4 distillation columns, 2 FCC units, LPG sphere farm, oil jetty, 800+ personnel, existing perimeter/CCTV/access control but no airspace defense. Threat concerns: FPV drone attack on storage tanks (historical precedent), industrial espionage, smuggling drops. Bottom: deployment configuration table showing outer layer (10km RF detection on perimeter towers, passive detection at 10km, example: DJI Mavic detected at 8km) and mid layer (3km, 39 acoustic nodes on 3 rings, 360° tracking, precision jamming at 5km, example: operator one-click authorize, RF jammer forces RTH at 4km). Note that this page shows only the first two layers — inner layer countermeasures (microwave at 1km, laser at 3km, FPV interceptor) would engage if the target persists past RF jamming. Emphasize that for a refinery, the most likely successful engagement is RF jamming at 4-5km, forcing the drone to return-to-home before it reaches the 1km perimeter — never allowing it close enough to threaten storage tanks. All active systems are outside Zone 0/1.</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cost estimation framework. CAPEX breakdown table: 39 acoustic array nodes at $3,500 each = $136,500; 4 analytic RF detection+jammer units at $28,000 = $112,000; 2 microwave HPM vehicles at $85,000 = $170,000; 1 laser HEL vehicle at $120,000; 1 FPV interceptor system at $45,000; C2 server+consoles+network at $65,000. Equipment subtotal: $648,500. Additional costs: installation and commissioning 15-20% ($97K-$130K), site infrastructure $50K-$80K, training $15K-$25K. Total turnkey project estimate: $810K-$885K. Annual OPEX: maintenance and support 8-10% ($52K-$65K), spare parts $15K-$25K, software updates included. Annual OPEX: $67K-$90K/year. Emphasize these are indicative estimates for a standard 2km² refinery-scale deployment. Actual pricing depends on site-specific requirements, local labor costs, import duties, and selected configuration (customers can start with detection-only layer and add countermeasures incrementally). The modular PCBA design means customers can scale investment by starting with acoustic + RF detection only (approximately $250K-$300K turnkey) and adding microwave/laser/FPV countermeasures later as budget and threat level evolve.</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six differentiators: (1) Radar-free by design — 100% passive detection, zero RF emission in hazard zones, no ignition risk or EMC interference; (2) Fibre-optic UAV counter — the only solution that detects and defeats RF-invisible fibre-optic tethered drones via acoustic + microwave HPM; (3) Modular PCBA kit model — sell kits not finished products, 40-60% cost reduction, local assembly, 30-minute field replacement, no lock-in; (4) Multi-layer redundancy — every target class has 2+ countermeasures, no single point of failure; (5) Precision not broadband — analytic RF jamming targets only UAV frequencies, WiFi/cellular/GPS/plant instrumentation protected; (6) Scalable investment — start with detection-only at ~$250K, add countermeasures incrementally, same C2 platform. Bottom: company background — New Ark Intelligent Technology (Hong Kong), dual-brand SonicVast + Lufeng Disguise, Dayou Semiconductor backing, military R&amp;D team, JPMorgan USD account, global deployment excluding Five/Fourteen Eyes. This page is the commercial close — emphasize why we are different from competitors who rely on active radar and broadband jamming that cannot operate in hazardous environments.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Present the next steps and engagement path. Five-step process: Step 1 Discovery Call (free 60-minute video conference, no commitment); Step 2 Site Assessment (remote using satellite imagery + site plans, optional on-site visit, deliverable: preliminary deployment concept); Step 3 Detailed Proposal (formal technical proposal with node drawings, BOM, cost estimate, timeline, SLA); Step 4 POC/Pilot (optional 4-8 week pilot with 4-6 acoustic nodes + 1 RF unit + C2, validate real-world performance); Step 5 Full Deployment (16-week full deployment, training, go-live, ongoing support). Below: three engagement options — Option A Consultation (free, no commitment); Option B Pilot Program ($35K-$50K, refundable credit toward full deployment); Option C Full Turnkey Deployment ($810K-$885K). Emphasize the low-risk path: customers can start with a free consultation, then a pilot with refundable cost, then full deployment. The pilot validates real-world performance before committing to full investment. This reduces customer risk and builds confidence in the solution.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Closing page. Title: "Protect What Matters Most" with subtitle "Passive Detection. Precision Countermeasures. Zero Compromise on Safety." Contact information: New Ark Intelligent Technology Co., Ltd., SonicVast C-UAS Division and Lufeng Disguise Division. Email: contact@newark-tech.com, Web: www.newark-tech.com, HQ: Hong Kong SAR, R&amp;D: Shenzhen, China, Banking: JPMorgan Chase Bank N.A. (USD). Footer: confidential information notice, specifications subject to change, export controlled technology excluding Five/Fourteen Eyes. This is the final call to action — encourage customer to contact for free site assessment. Keep the tone professional and confident.</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Appendix page with consolidated technical specifications. Table organized by system: Acoustic Array (detection range 0-3km multi-rotor / 0-5km fixed-wing, 360° azimuth, elevation ±60°, bearing under 5°, AI/ML classification, under 15W per node, IP67, -40°C to +60°C); Analytic RF (0-10km radius 360°, 20MHz-6GHz frequency, 2.4G/5.8G WiFi/GPS L1/L2/SBUS/DMX protocols, under 1s detect and engage, civilian comms protected); Microwave HPM (500m-1km, fibre-optic/swarm/autonomous targets, 3-5s engage, area coverage, vehicle-mounted); Laser HEL (2-3km, fixed-wing targets, 5-15s burn, geofencing, eye-safe standby, weather-limited, IEC 60825); FPV Interceptor (≥350 km/h, 0-5km, fixed-wing/high-speed FPV, 10-20s flight, unit swap under 10 min); C2 System (redundant server, 3 consoles, sensor-to-C2 under 500ms, 4 engagement modes, 99.5% uptime, human-in-loop default). This is a quick reference page for technical evaluators. All specifications are indicative and subject to site-specific conditions.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2" Type="http://schemas.openxmlformats.org/officeDocument/2006/relationships/notesSlide" Target="../notesSlides/notesSlide3.xml"/><Relationship Id="rId11" Type="http://schemas.openxmlformats.org/officeDocument/2006/relationships/slideLayout" Target="../slideLayouts/slideLayout12.xml"/><Relationship Id="rId10" Type="http://schemas.openxmlformats.org/officeDocument/2006/relationships/image" Target="../media/image11.sv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20.svg"/><Relationship Id="rId7" Type="http://schemas.openxmlformats.org/officeDocument/2006/relationships/image" Target="../media/image19.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3" Type="http://schemas.openxmlformats.org/officeDocument/2006/relationships/image" Target="../media/image15.png"/><Relationship Id="rId2" Type="http://schemas.openxmlformats.org/officeDocument/2006/relationships/image" Target="../media/image14.svg"/><Relationship Id="rId11" Type="http://schemas.openxmlformats.org/officeDocument/2006/relationships/notesSlide" Target="../notesSlides/notesSlide8.xml"/><Relationship Id="rId10" Type="http://schemas.openxmlformats.org/officeDocument/2006/relationships/slideLayout" Target="../slideLayouts/slideLayout12.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25.svg"/><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openxmlformats.org/officeDocument/2006/relationships/image" Target="../media/image27.svg"/><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2.xml"/><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9.svg"/><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2.xml"/><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9.sv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2.xml"/><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9.svg"/><Relationship Id="rId1"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3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32.jpe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2.xml"/><Relationship Id="rId2" Type="http://schemas.openxmlformats.org/officeDocument/2006/relationships/hyperlink" Target="https://www.newarkcuas.com" TargetMode="External"/><Relationship Id="rId1" Type="http://schemas.openxmlformats.org/officeDocument/2006/relationships/hyperlink" Target="mailto:info@newark-security.com"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alphaModFix amt="45000"/>
          </a:blip>
          <a:srcRect/>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000" cy="6858000"/>
          </a:xfrm>
          <a:prstGeom prst="roundRect">
            <a:avLst>
              <a:gd name="adj" fmla="val 0"/>
            </a:avLst>
          </a:prstGeom>
          <a:gradFill rotWithShape="1">
            <a:gsLst>
              <a:gs pos="0">
                <a:srgbClr val="0D1326">
                  <a:alpha val="92000"/>
                </a:srgbClr>
              </a:gs>
              <a:gs pos="50000">
                <a:srgbClr val="0D1326">
                  <a:alpha val="55000"/>
                </a:srgbClr>
              </a:gs>
              <a:gs pos="100000">
                <a:srgbClr val="0D1326">
                  <a:alpha val="20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286000"/>
            <a:ext cx="76200" cy="1524000"/>
          </a:xfrm>
          <a:prstGeom prst="roundRect">
            <a:avLst>
              <a:gd name="adj" fmla="val 0"/>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66800" y="2159000"/>
            <a:ext cx="889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NEW ARK / SONICVAST — C-UAS DIVISION</a:t>
            </a:r>
            <a:endParaRPr lang="en-US" sz="1100"/>
          </a:p>
        </p:txBody>
      </p:sp>
      <p:sp>
        <p:nvSpPr>
          <p:cNvPr id="6" name="AutoShape 6"/>
          <p:cNvSpPr/>
          <p:nvPr/>
        </p:nvSpPr>
        <p:spPr>
          <a:xfrm>
            <a:off x="1066800" y="2667000"/>
            <a:ext cx="10160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Comprehensive C-UAS</a:t>
            </a:r>
            <a:endParaRPr lang="en-US" sz="1100"/>
          </a:p>
          <a:p>
            <a:pPr marL="0" indent="0" algn="l">
              <a:lnSpc>
                <a:spcPct val="125000"/>
              </a:lnSpc>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Layered Defense Solution</a:t>
            </a:r>
            <a:endPar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1066800" y="4381500"/>
            <a:ext cx="965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3-Layer Acoustic Array Network + Analytic RF 10km Passive Detection &amp; Precision Jamming + Microwave / Laser / High-Speed FPV Response</a:t>
            </a:r>
            <a:endParaRPr lang="en-US" sz="1100"/>
          </a:p>
        </p:txBody>
      </p:sp>
      <p:cxnSp>
        <p:nvCxnSpPr>
          <p:cNvPr id="8" name="Connector 8"/>
          <p:cNvCxnSpPr/>
          <p:nvPr/>
        </p:nvCxnSpPr>
        <p:spPr>
          <a:xfrm rot="-15915">
            <a:off x="1066815" y="5073650"/>
            <a:ext cx="27432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none" w="lg" len="lg"/>
          </a:ln>
        </p:spPr>
      </p:cxnSp>
      <p:sp>
        <p:nvSpPr>
          <p:cNvPr id="9" name="AutoShape 9"/>
          <p:cNvSpPr/>
          <p:nvPr/>
        </p:nvSpPr>
        <p:spPr>
          <a:xfrm>
            <a:off x="1066800" y="5270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Technical Proposal v1.0 | September 2026 | Confidential</a:t>
            </a:r>
            <a:endParaRPr lang="en-US" sz="1100"/>
          </a:p>
        </p:txBody>
      </p:sp>
      <p:sp>
        <p:nvSpPr>
          <p:cNvPr id="10" name="AutoShape 10"/>
          <p:cNvSpPr/>
          <p:nvPr/>
        </p:nvSpPr>
        <p:spPr>
          <a:xfrm>
            <a:off x="1066800" y="5969000"/>
            <a:ext cx="635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Sensing First | Radar-Free Hazard Zone Deployment | Manual &amp; Automated Response</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635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Executive Summary</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02 / 30 | Solution Overview</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1016000"/>
            <a:ext cx="736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Five-Layer Integrated Defense for Hazardous Critical Infrastructure</a:t>
            </a:r>
            <a:endParaRPr lang="en-US" sz="1100"/>
          </a:p>
        </p:txBody>
      </p:sp>
      <p:sp>
        <p:nvSpPr>
          <p:cNvPr id="7" name="AutoShape 7"/>
          <p:cNvSpPr/>
          <p:nvPr/>
        </p:nvSpPr>
        <p:spPr>
          <a:xfrm>
            <a:off x="762000" y="1587500"/>
            <a:ext cx="6858000" cy="889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990600" y="1676400"/>
            <a:ext cx="38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9" name="AutoShape 9"/>
          <p:cNvSpPr/>
          <p:nvPr/>
        </p:nvSpPr>
        <p:spPr>
          <a:xfrm>
            <a:off x="1460500" y="1651000"/>
            <a:ext cx="596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3-Layer Acoustic Array Network</a:t>
            </a:r>
            <a:r>
              <a:rPr lang="en-US" sz="13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 — 5 km outer perimeter, 1 km node spacing, 360-degree passive acoustic detection and identification with zero electromagnetic emission.</a:t>
            </a:r>
            <a:endParaRPr lang="en-US" sz="1100"/>
          </a:p>
        </p:txBody>
      </p:sp>
      <p:sp>
        <p:nvSpPr>
          <p:cNvPr id="10" name="AutoShape 10"/>
          <p:cNvSpPr/>
          <p:nvPr/>
        </p:nvSpPr>
        <p:spPr>
          <a:xfrm>
            <a:off x="762000" y="2603500"/>
            <a:ext cx="6858000" cy="889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990600" y="2692400"/>
            <a:ext cx="38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2" name="AutoShape 12"/>
          <p:cNvSpPr/>
          <p:nvPr/>
        </p:nvSpPr>
        <p:spPr>
          <a:xfrm>
            <a:off x="1460500" y="2667000"/>
            <a:ext cx="596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 C-UAS — 10 km Radius</a:t>
            </a:r>
            <a:r>
              <a:rPr lang="en-US" sz="13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 — 360-degree omnidirectional passive detection and protocol-based precision jamming of all remote-control and video-link UAV signals (0.1–6.2 GHz).</a:t>
            </a:r>
            <a:endParaRPr lang="en-US" sz="1100"/>
          </a:p>
        </p:txBody>
      </p:sp>
      <p:sp>
        <p:nvSpPr>
          <p:cNvPr id="13" name="AutoShape 13"/>
          <p:cNvSpPr/>
          <p:nvPr/>
        </p:nvSpPr>
        <p:spPr>
          <a:xfrm>
            <a:off x="762000" y="3619500"/>
            <a:ext cx="6858000" cy="889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990600" y="3708400"/>
            <a:ext cx="38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5" name="AutoShape 15"/>
          <p:cNvSpPr/>
          <p:nvPr/>
        </p:nvSpPr>
        <p:spPr>
          <a:xfrm>
            <a:off x="1460500" y="3683000"/>
            <a:ext cx="596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Response — 500 m / 1 km</a:t>
            </a:r>
            <a:r>
              <a:rPr lang="en-US" sz="13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 — Vehicle-mounted directional microwave system for fibre-optic controlled UAVs and high-density drone swarm scenarios where RF jamming is ineffective.</a:t>
            </a:r>
            <a:endParaRPr lang="en-US" sz="1100"/>
          </a:p>
        </p:txBody>
      </p:sp>
      <p:sp>
        <p:nvSpPr>
          <p:cNvPr id="16" name="AutoShape 16"/>
          <p:cNvSpPr/>
          <p:nvPr/>
        </p:nvSpPr>
        <p:spPr>
          <a:xfrm>
            <a:off x="762000" y="4635500"/>
            <a:ext cx="6858000" cy="889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990600" y="4724400"/>
            <a:ext cx="38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8" name="AutoShape 18"/>
          <p:cNvSpPr/>
          <p:nvPr/>
        </p:nvSpPr>
        <p:spPr>
          <a:xfrm>
            <a:off x="1460500" y="4699000"/>
            <a:ext cx="596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 High-Speed FPV Interceptor</a:t>
            </a:r>
            <a:r>
              <a:rPr lang="en-US" sz="13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 — Vehicle-mounted laser platform (2–3 km) for fixed-wing UAS; high-speed FPV interceptor (≥350 km/h) for kinetic engagement of fixed-wing targets.</a:t>
            </a:r>
            <a:endParaRPr lang="en-US" sz="1100"/>
          </a:p>
        </p:txBody>
      </p:sp>
      <p:sp>
        <p:nvSpPr>
          <p:cNvPr id="19" name="AutoShape 19"/>
          <p:cNvSpPr/>
          <p:nvPr/>
        </p:nvSpPr>
        <p:spPr>
          <a:xfrm>
            <a:off x="762000" y="5651500"/>
            <a:ext cx="6858000" cy="8636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990600" y="5740400"/>
            <a:ext cx="38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21" name="AutoShape 21"/>
          <p:cNvSpPr/>
          <p:nvPr/>
        </p:nvSpPr>
        <p:spPr>
          <a:xfrm>
            <a:off x="1460500" y="5715000"/>
            <a:ext cx="5969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Radar-Free Hazard Zone + Dual-Mode Operation</a:t>
            </a:r>
            <a:r>
              <a:rPr lang="en-US" sz="13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 — No active radar inside core hazardous zones; manual and automated response modes with human-in-the-loop authorization.</a:t>
            </a:r>
            <a:endParaRPr lang="en-US" sz="1100"/>
          </a:p>
        </p:txBody>
      </p:sp>
      <p:sp>
        <p:nvSpPr>
          <p:cNvPr id="22" name="AutoShape 22"/>
          <p:cNvSpPr/>
          <p:nvPr/>
        </p:nvSpPr>
        <p:spPr>
          <a:xfrm>
            <a:off x="8128000" y="1587500"/>
            <a:ext cx="3302000" cy="2159000"/>
          </a:xfrm>
          <a:prstGeom prst="roundRect">
            <a:avLst>
              <a:gd name="adj" fmla="val 0"/>
            </a:avLst>
          </a:prstGeom>
          <a:solidFill>
            <a:srgbClr val="2563EB">
              <a:alpha val="6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8382000" y="1778000"/>
            <a:ext cx="279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52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10 km</a:t>
            </a:r>
            <a:endParaRPr lang="en-US" sz="1100"/>
          </a:p>
        </p:txBody>
      </p:sp>
      <p:sp>
        <p:nvSpPr>
          <p:cNvPr id="24" name="AutoShape 24"/>
          <p:cNvSpPr/>
          <p:nvPr/>
        </p:nvSpPr>
        <p:spPr>
          <a:xfrm>
            <a:off x="8382000" y="2603500"/>
            <a:ext cx="2794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RF Detection &amp; Jamming Radius</a:t>
            </a:r>
            <a:endParaRPr lang="en-US" sz="1100"/>
          </a:p>
        </p:txBody>
      </p:sp>
      <p:cxnSp>
        <p:nvCxnSpPr>
          <p:cNvPr id="25" name="Connector 25"/>
          <p:cNvCxnSpPr/>
          <p:nvPr/>
        </p:nvCxnSpPr>
        <p:spPr>
          <a:xfrm rot="-19098">
            <a:off x="8636018" y="3041650"/>
            <a:ext cx="2286000" cy="12700"/>
          </a:xfrm>
          <a:prstGeom prst="straightConnector1">
            <a:avLst/>
          </a:prstGeom>
          <a:solidFill>
            <a:srgbClr val="DEE0E3">
              <a:alpha val="100000"/>
            </a:srgbClr>
          </a:solidFill>
          <a:ln w="12700" cap="flat" cmpd="sng">
            <a:solidFill>
              <a:srgbClr val="2563EB">
                <a:alpha val="100000"/>
              </a:srgbClr>
            </a:solidFill>
            <a:prstDash val="dash"/>
            <a:round/>
            <a:headEnd type="none" w="med" len="med"/>
            <a:tailEnd type="none" w="med" len="med"/>
          </a:ln>
        </p:spPr>
      </p:cxnSp>
      <p:sp>
        <p:nvSpPr>
          <p:cNvPr id="26" name="AutoShape 26"/>
          <p:cNvSpPr/>
          <p:nvPr/>
        </p:nvSpPr>
        <p:spPr>
          <a:xfrm>
            <a:off x="8382000" y="31750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360° Omnidirectional</a:t>
            </a:r>
            <a:endParaRPr lang="en-US" sz="1100"/>
          </a:p>
        </p:txBody>
      </p:sp>
      <p:sp>
        <p:nvSpPr>
          <p:cNvPr id="27" name="AutoShape 27"/>
          <p:cNvSpPr/>
          <p:nvPr/>
        </p:nvSpPr>
        <p:spPr>
          <a:xfrm>
            <a:off x="8128000" y="4000500"/>
            <a:ext cx="1587500" cy="1270000"/>
          </a:xfrm>
          <a:prstGeom prst="roundRect">
            <a:avLst>
              <a:gd name="adj" fmla="val 0"/>
            </a:avLst>
          </a:prstGeom>
          <a:solidFill>
            <a:srgbClr val="2563EB">
              <a:alpha val="6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8128000" y="4191000"/>
            <a:ext cx="15875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a:t>
            </a:r>
            <a:endParaRPr lang="en-US" sz="1100"/>
          </a:p>
        </p:txBody>
      </p:sp>
      <p:sp>
        <p:nvSpPr>
          <p:cNvPr id="29" name="AutoShape 29"/>
          <p:cNvSpPr/>
          <p:nvPr/>
        </p:nvSpPr>
        <p:spPr>
          <a:xfrm>
            <a:off x="8128000" y="4800600"/>
            <a:ext cx="1587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Layers</a:t>
            </a:r>
            <a:endParaRPr lang="en-US" sz="1100"/>
          </a:p>
        </p:txBody>
      </p:sp>
      <p:sp>
        <p:nvSpPr>
          <p:cNvPr id="30" name="AutoShape 30"/>
          <p:cNvSpPr/>
          <p:nvPr/>
        </p:nvSpPr>
        <p:spPr>
          <a:xfrm>
            <a:off x="9842500" y="4000500"/>
            <a:ext cx="1587500" cy="1270000"/>
          </a:xfrm>
          <a:prstGeom prst="roundRect">
            <a:avLst>
              <a:gd name="adj" fmla="val 0"/>
            </a:avLst>
          </a:prstGeom>
          <a:solidFill>
            <a:srgbClr val="2563EB">
              <a:alpha val="6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9842500" y="4191000"/>
            <a:ext cx="15875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5</a:t>
            </a:r>
            <a:endParaRPr lang="en-US" sz="1100"/>
          </a:p>
        </p:txBody>
      </p:sp>
      <p:sp>
        <p:nvSpPr>
          <p:cNvPr id="32" name="AutoShape 32"/>
          <p:cNvSpPr/>
          <p:nvPr/>
        </p:nvSpPr>
        <p:spPr>
          <a:xfrm>
            <a:off x="9842500" y="4800600"/>
            <a:ext cx="1587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Response Systems</a:t>
            </a:r>
            <a:endParaRPr lang="en-US" sz="1100"/>
          </a:p>
        </p:txBody>
      </p:sp>
      <p:sp>
        <p:nvSpPr>
          <p:cNvPr id="33" name="AutoShape 33"/>
          <p:cNvSpPr/>
          <p:nvPr/>
        </p:nvSpPr>
        <p:spPr>
          <a:xfrm>
            <a:off x="8128000" y="5461000"/>
            <a:ext cx="3302000" cy="9525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34" name="AutoShape 34"/>
          <p:cNvSpPr/>
          <p:nvPr/>
        </p:nvSpPr>
        <p:spPr>
          <a:xfrm>
            <a:off x="8382000" y="5613400"/>
            <a:ext cx="2794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ZERO Active Radar in Hazard Zone</a:t>
            </a:r>
            <a:endParaRPr lang="en-US" sz="1100"/>
          </a:p>
        </p:txBody>
      </p:sp>
      <p:sp>
        <p:nvSpPr>
          <p:cNvPr id="35" name="AutoShape 35"/>
          <p:cNvSpPr/>
          <p:nvPr/>
        </p:nvSpPr>
        <p:spPr>
          <a:xfrm>
            <a:off x="8382000" y="59436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sensing only — explosion-safe &amp; EMC-compliant</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762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Low-Altitude UAV Threat Landscape</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03 / 30 | Threat Assessment</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Five Evolving Threat Categories Demand a Layered, Multi-Domain Response</a:t>
            </a:r>
            <a:endParaRPr lang="en-US" sz="1100"/>
          </a:p>
        </p:txBody>
      </p:sp>
      <p:sp>
        <p:nvSpPr>
          <p:cNvPr id="7" name="AutoShape 7"/>
          <p:cNvSpPr/>
          <p:nvPr/>
        </p:nvSpPr>
        <p:spPr>
          <a:xfrm>
            <a:off x="762000" y="1397000"/>
            <a:ext cx="2133600" cy="2413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74800" y="1524000"/>
            <a:ext cx="508000" cy="508000"/>
          </a:xfrm>
          <a:prstGeom prst="rect">
            <a:avLst/>
          </a:prstGeom>
        </p:spPr>
      </p:pic>
      <p:sp>
        <p:nvSpPr>
          <p:cNvPr id="9" name="AutoShape 9"/>
          <p:cNvSpPr/>
          <p:nvPr/>
        </p:nvSpPr>
        <p:spPr>
          <a:xfrm>
            <a:off x="863600" y="2108200"/>
            <a:ext cx="1930400" cy="279400"/>
          </a:xfrm>
          <a:prstGeom prst="rect">
            <a:avLst/>
          </a:prstGeom>
          <a:noFill/>
          <a:ln w="12700" cap="flat" cmpd="sng">
            <a:noFill/>
            <a:prstDash val="solid"/>
            <a:round/>
          </a:ln>
        </p:spPr>
        <p:txBody>
          <a:bodyPr vert="horz" wrap="non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Consumer / RC UAV</a:t>
            </a:r>
            <a:endParaRPr lang="en-US" sz="1100"/>
          </a:p>
        </p:txBody>
      </p:sp>
      <p:sp>
        <p:nvSpPr>
          <p:cNvPr id="10" name="AutoShape 10"/>
          <p:cNvSpPr/>
          <p:nvPr/>
        </p:nvSpPr>
        <p:spPr>
          <a:xfrm>
            <a:off x="889000" y="2438400"/>
            <a:ext cx="18796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Off-the-shelf quadcopters with HD cameras. Reconnaissance, contraband delivery, lightweight payload drops. Cost: $500–$5,000.</a:t>
            </a:r>
            <a:endParaRPr lang="en-US" sz="1100"/>
          </a:p>
        </p:txBody>
      </p:sp>
      <p:sp>
        <p:nvSpPr>
          <p:cNvPr id="11" name="AutoShape 11"/>
          <p:cNvSpPr/>
          <p:nvPr/>
        </p:nvSpPr>
        <p:spPr>
          <a:xfrm>
            <a:off x="3048000" y="1397000"/>
            <a:ext cx="2133600" cy="2413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60800" y="1524000"/>
            <a:ext cx="508000" cy="508000"/>
          </a:xfrm>
          <a:prstGeom prst="rect">
            <a:avLst/>
          </a:prstGeom>
        </p:spPr>
      </p:pic>
      <p:sp>
        <p:nvSpPr>
          <p:cNvPr id="13" name="AutoShape 13"/>
          <p:cNvSpPr/>
          <p:nvPr/>
        </p:nvSpPr>
        <p:spPr>
          <a:xfrm>
            <a:off x="3149600" y="2108200"/>
            <a:ext cx="19304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High-Speed FPV</a:t>
            </a:r>
            <a:endParaRPr lang="en-US" sz="1100"/>
          </a:p>
        </p:txBody>
      </p:sp>
      <p:sp>
        <p:nvSpPr>
          <p:cNvPr id="14" name="AutoShape 14"/>
          <p:cNvSpPr/>
          <p:nvPr/>
        </p:nvSpPr>
        <p:spPr>
          <a:xfrm>
            <a:off x="3175000" y="2438400"/>
            <a:ext cx="18796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FPV racing drones at 150–350 km/h. Low radar cross-section, rapid approach. Kinetic strikes and explosive payloads.</a:t>
            </a:r>
            <a:endParaRPr lang="en-US" sz="1100"/>
          </a:p>
        </p:txBody>
      </p:sp>
      <p:sp>
        <p:nvSpPr>
          <p:cNvPr id="15" name="AutoShape 15"/>
          <p:cNvSpPr/>
          <p:nvPr/>
        </p:nvSpPr>
        <p:spPr>
          <a:xfrm>
            <a:off x="5334000" y="1397000"/>
            <a:ext cx="2133600" cy="24130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6800" y="1524000"/>
            <a:ext cx="508000" cy="508000"/>
          </a:xfrm>
          <a:prstGeom prst="rect">
            <a:avLst/>
          </a:prstGeom>
        </p:spPr>
      </p:pic>
      <p:sp>
        <p:nvSpPr>
          <p:cNvPr id="17" name="AutoShape 17"/>
          <p:cNvSpPr/>
          <p:nvPr/>
        </p:nvSpPr>
        <p:spPr>
          <a:xfrm>
            <a:off x="5435600" y="2108200"/>
            <a:ext cx="19304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Fibre-Optic UAV</a:t>
            </a:r>
            <a:endParaRPr lang="en-US" sz="1100"/>
          </a:p>
        </p:txBody>
      </p:sp>
      <p:sp>
        <p:nvSpPr>
          <p:cNvPr id="18" name="AutoShape 18"/>
          <p:cNvSpPr/>
          <p:nvPr/>
        </p:nvSpPr>
        <p:spPr>
          <a:xfrm>
            <a:off x="5461000" y="2438400"/>
            <a:ext cx="18796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Tethered via fibre-optic cable for C&amp;C. Immune to RF jamming. Extended flight time, stable hover for persistent surveillance.</a:t>
            </a:r>
            <a:endParaRPr lang="en-US" sz="1100"/>
          </a:p>
        </p:txBody>
      </p:sp>
      <p:sp>
        <p:nvSpPr>
          <p:cNvPr id="19" name="AutoShape 19"/>
          <p:cNvSpPr/>
          <p:nvPr/>
        </p:nvSpPr>
        <p:spPr>
          <a:xfrm>
            <a:off x="7620000" y="1397000"/>
            <a:ext cx="2133600" cy="2413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32800" y="1524000"/>
            <a:ext cx="508000" cy="508000"/>
          </a:xfrm>
          <a:prstGeom prst="rect">
            <a:avLst/>
          </a:prstGeom>
        </p:spPr>
      </p:pic>
      <p:sp>
        <p:nvSpPr>
          <p:cNvPr id="21" name="AutoShape 21"/>
          <p:cNvSpPr/>
          <p:nvPr/>
        </p:nvSpPr>
        <p:spPr>
          <a:xfrm>
            <a:off x="7721600" y="2108200"/>
            <a:ext cx="19304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Fixed-Wing UAS</a:t>
            </a:r>
            <a:endParaRPr lang="en-US" sz="1100"/>
          </a:p>
        </p:txBody>
      </p:sp>
      <p:sp>
        <p:nvSpPr>
          <p:cNvPr id="22" name="AutoShape 22"/>
          <p:cNvSpPr/>
          <p:nvPr/>
        </p:nvSpPr>
        <p:spPr>
          <a:xfrm>
            <a:off x="7747000" y="2438400"/>
            <a:ext cx="18796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Medium/large fixed-wing drones, long endurance. ISR, electronic warfare, precision strike. Altitude: 1–5 km.</a:t>
            </a:r>
            <a:endParaRPr lang="en-US" sz="1100"/>
          </a:p>
        </p:txBody>
      </p:sp>
      <p:sp>
        <p:nvSpPr>
          <p:cNvPr id="23" name="AutoShape 23"/>
          <p:cNvSpPr/>
          <p:nvPr/>
        </p:nvSpPr>
        <p:spPr>
          <a:xfrm>
            <a:off x="9906000" y="1397000"/>
            <a:ext cx="1524000" cy="2413000"/>
          </a:xfrm>
          <a:prstGeom prst="roundRect">
            <a:avLst>
              <a:gd name="adj" fmla="val 0"/>
            </a:avLst>
          </a:prstGeom>
          <a:solidFill>
            <a:srgbClr val="C83232">
              <a:alpha val="10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14000" y="1524000"/>
            <a:ext cx="508000" cy="508000"/>
          </a:xfrm>
          <a:prstGeom prst="rect">
            <a:avLst/>
          </a:prstGeom>
        </p:spPr>
      </p:pic>
      <p:sp>
        <p:nvSpPr>
          <p:cNvPr id="25" name="AutoShape 25"/>
          <p:cNvSpPr/>
          <p:nvPr/>
        </p:nvSpPr>
        <p:spPr>
          <a:xfrm>
            <a:off x="9982200" y="2108200"/>
            <a:ext cx="13716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Drone Swarm</a:t>
            </a:r>
            <a:endParaRPr lang="en-US" sz="1100"/>
          </a:p>
        </p:txBody>
      </p:sp>
      <p:sp>
        <p:nvSpPr>
          <p:cNvPr id="26" name="AutoShape 26"/>
          <p:cNvSpPr/>
          <p:nvPr/>
        </p:nvSpPr>
        <p:spPr>
          <a:xfrm>
            <a:off x="10007600" y="2438400"/>
            <a:ext cx="13208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Coordinated multi-drone saturation attacks. Requires area-effect countermeasures.</a:t>
            </a:r>
            <a:endParaRPr lang="en-US" sz="1100"/>
          </a:p>
        </p:txBody>
      </p:sp>
      <p:sp>
        <p:nvSpPr>
          <p:cNvPr id="27" name="AutoShape 27"/>
          <p:cNvSpPr/>
          <p:nvPr/>
        </p:nvSpPr>
        <p:spPr>
          <a:xfrm>
            <a:off x="762000" y="4000500"/>
            <a:ext cx="10668000" cy="1333500"/>
          </a:xfrm>
          <a:prstGeom prst="roundRect">
            <a:avLst>
              <a:gd name="adj" fmla="val 0"/>
            </a:avLst>
          </a:prstGeom>
          <a:solidFill>
            <a:srgbClr val="2563EB">
              <a:alpha val="5000"/>
            </a:srgbClr>
          </a:solidFill>
          <a:ln w="12700" cap="flat" cmpd="sng">
            <a:solidFill>
              <a:srgbClr val="2563EB">
                <a:alpha val="100000"/>
              </a:srgbClr>
            </a:solidFill>
            <a:prstDash val="dash"/>
            <a:round/>
          </a:ln>
        </p:spPr>
        <p:txBody>
          <a:bodyPr vert="horz" wrap="square" lIns="63500" tIns="63500" rIns="63500" bIns="63500" rtlCol="0" anchor="ctr"/>
          <a:lstStyle/>
          <a:p>
            <a:pPr algn="ctr">
              <a:defRPr/>
            </a:pPr>
          </a:p>
        </p:txBody>
      </p:sp>
      <p:sp>
        <p:nvSpPr>
          <p:cNvPr id="28" name="AutoShape 28"/>
          <p:cNvSpPr/>
          <p:nvPr/>
        </p:nvSpPr>
        <p:spPr>
          <a:xfrm>
            <a:off x="1016000" y="4127500"/>
            <a:ext cx="254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Attack Scenarios</a:t>
            </a:r>
            <a:endParaRPr lang="en-US" sz="1100"/>
          </a:p>
        </p:txBody>
      </p:sp>
      <p:sp>
        <p:nvSpPr>
          <p:cNvPr id="29" name="AutoShape 29"/>
          <p:cNvSpPr/>
          <p:nvPr/>
        </p:nvSpPr>
        <p:spPr>
          <a:xfrm>
            <a:off x="1016000" y="4445000"/>
            <a:ext cx="10160000" cy="787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Reconnaissance: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HD aerial mapping of facility layout, patrols, shift patterns. </a:t>
            </a: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Payload Delivery:</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Explosives, incendiaries, chemical agents onto tanks &amp; process units.</a:t>
            </a:r>
            <a:endParaRPr lang="en-US" sz="1100"/>
          </a:p>
          <a:p>
            <a:pPr marL="0" indent="0" algn="l">
              <a:lnSpc>
                <a:spcPct val="125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Kinetic Impact: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High-speed FPV suicide drones targeting control rooms, substations, flare stacks. </a:t>
            </a: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Swarm Saturation:</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10+ coordinated UAVs from multiple vectors overwhelming single-point defenses.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0" name="AutoShape 30"/>
          <p:cNvSpPr/>
          <p:nvPr/>
        </p:nvSpPr>
        <p:spPr>
          <a:xfrm>
            <a:off x="762000" y="5397500"/>
            <a:ext cx="10668000" cy="11430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1016000" y="5524500"/>
            <a:ext cx="1016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Key Implication for Hazardous Sites</a:t>
            </a:r>
            <a:endParaRPr lang="en-US" sz="1100"/>
          </a:p>
        </p:txBody>
      </p:sp>
      <p:sp>
        <p:nvSpPr>
          <p:cNvPr id="32" name="AutoShape 32"/>
          <p:cNvSpPr/>
          <p:nvPr/>
        </p:nvSpPr>
        <p:spPr>
          <a:xfrm>
            <a:off x="1016000" y="5842000"/>
            <a:ext cx="10160000" cy="609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No single sensor or countermeasure addresses all five threat categories. A passive-sensing-first, layered architecture — combining acoustic detection, analytic RF, microwave, laser, and FPV interception — is required to protect explosive and chemically hazardous environments where active radar deployment is unsafe.</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1016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Why Active Radar Is Not Recommended Inside Core Hazard Zones</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04 / 30 | Safety Rationale</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Four Compelling Reasons to Adopt Passive-Sensing-First Architecture in Explosive &amp; Chemically Hazardous Environments</a:t>
            </a:r>
            <a:endParaRPr lang="en-US" sz="1100"/>
          </a:p>
        </p:txBody>
      </p:sp>
      <p:sp>
        <p:nvSpPr>
          <p:cNvPr id="7" name="AutoShape 7"/>
          <p:cNvSpPr/>
          <p:nvPr/>
        </p:nvSpPr>
        <p:spPr>
          <a:xfrm>
            <a:off x="762000" y="1422400"/>
            <a:ext cx="5207000" cy="2476500"/>
          </a:xfrm>
          <a:prstGeom prst="roundRect">
            <a:avLst>
              <a:gd name="adj" fmla="val 0"/>
            </a:avLst>
          </a:prstGeom>
          <a:solidFill>
            <a:srgbClr val="C83C3C">
              <a:alpha val="8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422400"/>
            <a:ext cx="76200" cy="2476500"/>
          </a:xfrm>
          <a:prstGeom prst="roundRect">
            <a:avLst>
              <a:gd name="adj" fmla="val 0"/>
            </a:avLst>
          </a:prstGeom>
          <a:solidFill>
            <a:srgbClr val="C850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66800" y="1549400"/>
            <a:ext cx="4699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 Explosion Safety Risk</a:t>
            </a:r>
            <a:endParaRPr lang="en-US" sz="1100"/>
          </a:p>
        </p:txBody>
      </p:sp>
      <p:sp>
        <p:nvSpPr>
          <p:cNvPr id="10" name="AutoShape 10"/>
          <p:cNvSpPr/>
          <p:nvPr/>
        </p:nvSpPr>
        <p:spPr>
          <a:xfrm>
            <a:off x="1066800" y="1930400"/>
            <a:ext cx="4699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radar contains high-power transmitters, magnetrons, and amplifiers generating significant heat and potential spark sources. In Zone 0/1 explosive gas atmospheres (LNG, LPG, refinery vapors), any uncertified active emission device poses an ignition hazard.</a:t>
            </a:r>
            <a:endParaRPr lang="en-US" sz="1100"/>
          </a:p>
          <a:p>
            <a:pPr marL="0" indent="0" algn="l">
              <a:lnSpc>
                <a:spcPct val="125000"/>
              </a:lnSpc>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Even Ex-certified, radar near-field energy can excite metallic structures and create induced currents — unacceptable above storage tanks and process units.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223000" y="1422400"/>
            <a:ext cx="5207000" cy="24765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223000" y="1422400"/>
            <a:ext cx="76200" cy="2476500"/>
          </a:xfrm>
          <a:prstGeom prst="roundRect">
            <a:avLst>
              <a:gd name="adj" fmla="val 0"/>
            </a:avLst>
          </a:prstGeom>
          <a:solidFill>
            <a:srgbClr val="E8A3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527800" y="1549400"/>
            <a:ext cx="4699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 Electromagnetic Compatibility</a:t>
            </a:r>
            <a:endParaRPr lang="en-US" sz="1100"/>
          </a:p>
        </p:txBody>
      </p:sp>
      <p:sp>
        <p:nvSpPr>
          <p:cNvPr id="14" name="AutoShape 14"/>
          <p:cNvSpPr/>
          <p:nvPr/>
        </p:nvSpPr>
        <p:spPr>
          <a:xfrm>
            <a:off x="6527800" y="1930400"/>
            <a:ext cx="4699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Industrial plants rely on precision instrumentation: pressure transmitters, flow meters, gas detectors, ESD and SIS systems. High-power radar emissions induce noise in 4–20 mA loops, disrupt HART/Modbus, and cause spurious trips.</a:t>
            </a:r>
            <a:endParaRPr lang="en-US" sz="1100"/>
          </a:p>
          <a:p>
            <a:pPr marL="0" indent="0" algn="l">
              <a:lnSpc>
                <a:spcPct val="125000"/>
              </a:lnSpc>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RF interference with plant radios, wireless HART, and cellular safety systems creates operational chaos during an actual incident.</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762000" y="4089400"/>
            <a:ext cx="5207000" cy="24765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62000" y="4089400"/>
            <a:ext cx="76200" cy="2476500"/>
          </a:xfrm>
          <a:prstGeom prst="roundRect">
            <a:avLst>
              <a:gd name="adj" fmla="val 0"/>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066800" y="4216400"/>
            <a:ext cx="4699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03 Regulatory &amp; Code Compliance</a:t>
            </a:r>
            <a:endParaRPr lang="en-US" sz="1100"/>
          </a:p>
        </p:txBody>
      </p:sp>
      <p:sp>
        <p:nvSpPr>
          <p:cNvPr id="18" name="AutoShape 18"/>
          <p:cNvSpPr/>
          <p:nvPr/>
        </p:nvSpPr>
        <p:spPr>
          <a:xfrm>
            <a:off x="1066800" y="4597400"/>
            <a:ext cx="4699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IEC 60079 (ATEX), API RP 500, and NFPA 497 classify hazardous locations and strictly limit active electronic equipment. Installing radar in Zone 0/1 requires Ex d/Ex ia certification, hot-work permits, and ongoing inspection — significant cost and administrative burden.</a:t>
            </a:r>
            <a:endParaRPr lang="en-US" sz="1100"/>
          </a:p>
          <a:p>
            <a:pPr marL="0" indent="0" algn="l">
              <a:lnSpc>
                <a:spcPct val="125000"/>
              </a:lnSpc>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acoustic and RF sensors require no active transmission and deploy with minimal permitting.</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6223000" y="4089400"/>
            <a:ext cx="5207000" cy="24765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6223000" y="4089400"/>
            <a:ext cx="76200" cy="24765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527800" y="4216400"/>
            <a:ext cx="4699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04 Passive Sensing Is Inherently Safer</a:t>
            </a:r>
            <a:endParaRPr lang="en-US" sz="1100"/>
          </a:p>
        </p:txBody>
      </p:sp>
      <p:sp>
        <p:nvSpPr>
          <p:cNvPr id="22" name="AutoShape 22"/>
          <p:cNvSpPr/>
          <p:nvPr/>
        </p:nvSpPr>
        <p:spPr>
          <a:xfrm>
            <a:off x="6527800" y="4597400"/>
            <a:ext cx="4699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microphone arrays and passive RF detectors emit zero electromagnetic energy. They operate on low-voltage DC (12–24V), generate minimal heat, and contain no high-power transmitters or magnetrons — inherently safe for deployment within and adjacent to classified hazardous areas.</a:t>
            </a:r>
            <a:endParaRPr lang="en-US" sz="1100"/>
          </a:p>
          <a:p>
            <a:pPr marL="0" indent="0" algn="l">
              <a:lnSpc>
                <a:spcPct val="125000"/>
              </a:lnSpc>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countermeasures (microwave, laser) deploy outside the core hazard zone at safe offsets, preserving safety-by-design.</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762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Applicable Site Categories &amp; Hazard Zones</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05 / 30 | Deployment Scope</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Pre-Deployment Risk Screening — 4 Categories, 20+ High-Risk Site Types Where Active Radar Inside Core Zones Is Not Recommended</a:t>
            </a:r>
            <a:endParaRPr lang="en-US" sz="1100"/>
          </a:p>
        </p:txBody>
      </p:sp>
      <p:sp>
        <p:nvSpPr>
          <p:cNvPr id="7" name="AutoShape 7"/>
          <p:cNvSpPr/>
          <p:nvPr/>
        </p:nvSpPr>
        <p:spPr>
          <a:xfrm>
            <a:off x="762000" y="1397000"/>
            <a:ext cx="2603500" cy="50800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397000"/>
            <a:ext cx="2603500" cy="508000"/>
          </a:xfrm>
          <a:prstGeom prst="roundRect">
            <a:avLst>
              <a:gd name="adj" fmla="val 0"/>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914400" y="1473200"/>
            <a:ext cx="50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10" name="AutoShape 10"/>
          <p:cNvSpPr/>
          <p:nvPr/>
        </p:nvSpPr>
        <p:spPr>
          <a:xfrm>
            <a:off x="1422400" y="1498600"/>
            <a:ext cx="1841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Oil &amp; Gas</a:t>
            </a:r>
            <a:endParaRPr lang="en-US" sz="1100"/>
          </a:p>
        </p:txBody>
      </p:sp>
      <p:sp>
        <p:nvSpPr>
          <p:cNvPr id="11" name="AutoShape 11"/>
          <p:cNvSpPr/>
          <p:nvPr/>
        </p:nvSpPr>
        <p:spPr>
          <a:xfrm>
            <a:off x="914400" y="2032000"/>
            <a:ext cx="2298700" cy="4318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Refineries</a:t>
            </a:r>
            <a:r>
              <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(process units, tank farms)</a:t>
            </a:r>
            <a:endParaRPr lang="en-US" sz="1100"/>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Petroleum Reserve Depots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LNG Terminals</a:t>
            </a:r>
            <a:r>
              <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(storage, process)</a:t>
            </a:r>
            <a:endPar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LPG Storage &amp; Distribution</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Natural Gas Gate Stations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CNG / LNG Refueling Stations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Oil &amp; Gas Pipeline Hubs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Offshore Oil &amp; Gas Platforms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3517900" y="1397000"/>
            <a:ext cx="2603500" cy="50800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3517900" y="1397000"/>
            <a:ext cx="2603500" cy="508000"/>
          </a:xfrm>
          <a:prstGeom prst="roundRect">
            <a:avLst>
              <a:gd name="adj" fmla="val 0"/>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3670300" y="1473200"/>
            <a:ext cx="50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5" name="AutoShape 15"/>
          <p:cNvSpPr/>
          <p:nvPr/>
        </p:nvSpPr>
        <p:spPr>
          <a:xfrm>
            <a:off x="4178300" y="1447800"/>
            <a:ext cx="1841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Chemical &amp; Coal-Chemical</a:t>
            </a:r>
            <a:endParaRPr lang="en-US" sz="1100"/>
          </a:p>
        </p:txBody>
      </p:sp>
      <p:sp>
        <p:nvSpPr>
          <p:cNvPr id="16" name="AutoShape 16"/>
          <p:cNvSpPr/>
          <p:nvPr/>
        </p:nvSpPr>
        <p:spPr>
          <a:xfrm>
            <a:off x="3670300" y="2032000"/>
            <a:ext cx="2298700" cy="4318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Petrochemical Plants</a:t>
            </a:r>
            <a:r>
              <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(ethylene / aromatics)</a:t>
            </a:r>
            <a:endParaRPr lang="en-US" sz="1100"/>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Coal-Chemical Parks</a:t>
            </a:r>
            <a:r>
              <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(coal-to-liquid / gas)</a:t>
            </a:r>
            <a:endPar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Coking Plants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Fertilizer Plants</a:t>
            </a:r>
            <a:r>
              <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(ammonia synthesis)</a:t>
            </a:r>
            <a:endPar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Chlor-Alkali Plants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 High-density toxic &amp; flammable storage</a:t>
            </a:r>
            <a:endPar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 Continuous process with ESD/SIS</a:t>
            </a:r>
            <a:endPar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273800" y="1397000"/>
            <a:ext cx="2603500" cy="5080000"/>
          </a:xfrm>
          <a:prstGeom prst="roundRect">
            <a:avLst>
              <a:gd name="adj" fmla="val 0"/>
            </a:avLst>
          </a:prstGeom>
          <a:solidFill>
            <a:srgbClr val="E8A33D">
              <a:alpha val="6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273800" y="1397000"/>
            <a:ext cx="2603500" cy="508000"/>
          </a:xfrm>
          <a:prstGeom prst="roundRect">
            <a:avLst>
              <a:gd name="adj" fmla="val 0"/>
            </a:avLst>
          </a:prstGeom>
          <a:solidFill>
            <a:srgbClr val="E8A3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426200" y="1473200"/>
            <a:ext cx="50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0D1326"/>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20" name="AutoShape 20"/>
          <p:cNvSpPr/>
          <p:nvPr/>
        </p:nvSpPr>
        <p:spPr>
          <a:xfrm>
            <a:off x="6934200" y="1498600"/>
            <a:ext cx="1841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0D1326"/>
                </a:solidFill>
                <a:latin typeface="Noto Sans SC" panose="020B0200000000000000" charset="-122"/>
                <a:ea typeface="Noto Sans SC" panose="020B0200000000000000" charset="-122"/>
                <a:cs typeface="Noto Sans SC" panose="020B0200000000000000" charset="-122"/>
                <a:sym typeface="Noto Sans SC" panose="020B0200000000000000" charset="-122"/>
              </a:rPr>
              <a:t>Power &amp; Energy</a:t>
            </a:r>
            <a:endParaRPr lang="en-US" sz="1100"/>
          </a:p>
        </p:txBody>
      </p:sp>
      <p:sp>
        <p:nvSpPr>
          <p:cNvPr id="21" name="AutoShape 21"/>
          <p:cNvSpPr/>
          <p:nvPr/>
        </p:nvSpPr>
        <p:spPr>
          <a:xfrm>
            <a:off x="6426200" y="2032000"/>
            <a:ext cx="2298700" cy="4318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Gas / Oil-Fired Power Plants</a:t>
            </a:r>
            <a:endParaRPr lang="en-US" sz="1100"/>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Li-Ion Battery Storage Stations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Hydrogen Production-Storage-Refueling</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 Thermal runaway risk in batteries</a:t>
            </a:r>
            <a:endPar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 H2 explosion limit: 4–75% in air</a:t>
            </a:r>
            <a:endPar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 Critical national infrastructure</a:t>
            </a:r>
            <a:endPar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2" name="AutoShape 22"/>
          <p:cNvSpPr/>
          <p:nvPr/>
        </p:nvSpPr>
        <p:spPr>
          <a:xfrm>
            <a:off x="9029700" y="1397000"/>
            <a:ext cx="2400300" cy="5080000"/>
          </a:xfrm>
          <a:prstGeom prst="roundRect">
            <a:avLst>
              <a:gd name="adj" fmla="val 0"/>
            </a:avLst>
          </a:prstGeom>
          <a:solidFill>
            <a:srgbClr val="C85050">
              <a:alpha val="6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9029700" y="1397000"/>
            <a:ext cx="2400300" cy="508000"/>
          </a:xfrm>
          <a:prstGeom prst="roundRect">
            <a:avLst>
              <a:gd name="adj" fmla="val 0"/>
            </a:avLst>
          </a:prstGeom>
          <a:solidFill>
            <a:srgbClr val="C850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9182100" y="1473200"/>
            <a:ext cx="50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5" name="AutoShape 25"/>
          <p:cNvSpPr/>
          <p:nvPr/>
        </p:nvSpPr>
        <p:spPr>
          <a:xfrm>
            <a:off x="9690100" y="1498600"/>
            <a:ext cx="1651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Other High-Risk</a:t>
            </a:r>
            <a:endParaRPr lang="en-US" sz="1100"/>
          </a:p>
        </p:txBody>
      </p:sp>
      <p:sp>
        <p:nvSpPr>
          <p:cNvPr id="26" name="AutoShape 26"/>
          <p:cNvSpPr/>
          <p:nvPr/>
        </p:nvSpPr>
        <p:spPr>
          <a:xfrm>
            <a:off x="9182100" y="2032000"/>
            <a:ext cx="2095500" cy="4318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Coal Mines / Gas Drainage</a:t>
            </a:r>
            <a:endParaRPr lang="en-US" sz="1100"/>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Grain Silos</a:t>
            </a:r>
            <a:r>
              <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(dust explosion)</a:t>
            </a:r>
            <a:endParaRPr lang="en-US" sz="10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Port Oil / Chemical Terminals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Fireworks &amp; Explosives Warehouses</a:t>
            </a:r>
            <a:endPar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 Dust MIE can be &lt;1 mJ</a:t>
            </a:r>
            <a:endPar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rPr>
              <a:t>— Strict no-ignition-source protocols</a:t>
            </a:r>
            <a:endParaRPr lang="en-US" sz="1000" b="0" i="0" u="none" strike="noStrike">
              <a:solidFill>
                <a:srgbClr val="646C7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Integrated Multi-Layer Defense Architecture</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06 / 30 | Architecture</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pic>
        <p:nvPicPr>
          <p:cNvPr id="6" name="Picture 6"/>
          <p:cNvPicPr>
            <a:picLocks noChangeAspect="1"/>
          </p:cNvPicPr>
          <p:nvPr/>
        </p:nvPicPr>
        <p:blipFill>
          <a:blip r:embed="rId1"/>
          <a:srcRect t="11666" b="11666"/>
          <a:stretch>
            <a:fillRect/>
          </a:stretch>
        </p:blipFill>
        <p:spPr>
          <a:xfrm>
            <a:off x="381000" y="863600"/>
            <a:ext cx="11430000" cy="5842000"/>
          </a:xfrm>
          <a:prstGeom prst="rect">
            <a:avLst/>
          </a:prstGeom>
          <a:noFill/>
          <a:ln w="25400" cap="flat" cmpd="sng">
            <a:noFill/>
            <a:prstDash val="solid"/>
            <a:rou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Layered Defense Geometry &amp; Coverage Calculation</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07 / 30 | Geometry</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3-Layer Acoustic Array — 1 km Spacing, 360-degree Omnidirectional Coverage</a:t>
            </a:r>
            <a:endParaRPr lang="en-US" sz="1100"/>
          </a:p>
        </p:txBody>
      </p:sp>
      <p:graphicFrame>
        <p:nvGraphicFramePr>
          <p:cNvPr id="7" name="Table 7"/>
          <p:cNvGraphicFramePr>
            <a:graphicFrameLocks noGrp="1"/>
          </p:cNvGraphicFramePr>
          <p:nvPr/>
        </p:nvGraphicFramePr>
        <p:xfrm>
          <a:off x="762000" y="1397000"/>
          <a:ext cx="6350000" cy="2540000"/>
        </p:xfrm>
        <a:graphic>
          <a:graphicData uri="http://schemas.openxmlformats.org/drawingml/2006/table">
            <a:tbl>
              <a:tblPr>
                <a:effectLst/>
              </a:tblPr>
              <a:tblGrid>
                <a:gridCol w="1016000"/>
                <a:gridCol w="1016000"/>
                <a:gridCol w="1270000"/>
                <a:gridCol w="1143000"/>
                <a:gridCol w="1905000"/>
              </a:tblGrid>
              <a:tr h="457200">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Radius</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Circumference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Nodes</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Function</a:t>
                      </a:r>
                      <a:endParaRPr lang="en-US" sz="1100"/>
                    </a:p>
                  </a:txBody>
                  <a:tcPr marL="101600" marR="101600" marT="101600" marB="101600" anchor="t" anchorCtr="0">
                    <a:lnL>
                      <a:noFill/>
                    </a:lnL>
                    <a:lnR>
                      <a:noFill/>
                    </a:lnR>
                    <a:lnT>
                      <a:noFill/>
                    </a:lnT>
                    <a:lnB>
                      <a:noFill/>
                    </a:lnB>
                    <a:solidFill>
                      <a:srgbClr val="2563EB">
                        <a:alpha val="100000"/>
                      </a:srgbClr>
                    </a:solidFill>
                  </a:tcPr>
                </a:tc>
              </a:tr>
              <a:tr h="5207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1</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1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6.28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7</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Inner detection</a:t>
                      </a:r>
                      <a:endParaRPr lang="en-US" sz="1100"/>
                    </a:p>
                  </a:txBody>
                  <a:tcPr marL="101600" marR="101600" marT="101600" marB="101600" anchor="t" anchorCtr="0">
                    <a:lnL>
                      <a:noFill/>
                    </a:lnL>
                    <a:lnR>
                      <a:noFill/>
                    </a:lnR>
                    <a:lnT>
                      <a:noFill/>
                    </a:lnT>
                    <a:lnB>
                      <a:noFill/>
                    </a:lnB>
                    <a:noFill/>
                  </a:tcPr>
                </a:tc>
              </a:tr>
              <a:tr h="5207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2</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2 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12.57 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13</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Mid + Microwave</a:t>
                      </a:r>
                      <a:endParaRPr lang="en-US" sz="1100"/>
                    </a:p>
                  </a:txBody>
                  <a:tcPr marL="101600" marR="101600" marT="101600" marB="101600" anchor="t" anchorCtr="0">
                    <a:lnL>
                      <a:noFill/>
                    </a:lnL>
                    <a:lnR>
                      <a:noFill/>
                    </a:lnR>
                    <a:lnT>
                      <a:noFill/>
                    </a:lnT>
                    <a:lnB>
                      <a:noFill/>
                    </a:lnB>
                    <a:solidFill>
                      <a:srgbClr val="2563EB">
                        <a:alpha val="6000"/>
                      </a:srgbClr>
                    </a:solidFill>
                  </a:tcPr>
                </a:tc>
              </a:tr>
              <a:tr h="5207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3</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3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18.85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19</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Outer + Laser</a:t>
                      </a:r>
                      <a:endParaRPr lang="en-US" sz="1100"/>
                    </a:p>
                  </a:txBody>
                  <a:tcPr marL="101600" marR="101600" marT="101600" marB="101600" anchor="t" anchorCtr="0">
                    <a:lnL>
                      <a:noFill/>
                    </a:lnL>
                    <a:lnR>
                      <a:noFill/>
                    </a:lnR>
                    <a:lnT>
                      <a:noFill/>
                    </a:lnT>
                    <a:lnB>
                      <a:noFill/>
                    </a:lnB>
                    <a:noFill/>
                  </a:tcPr>
                </a:tc>
              </a:tr>
              <a:tr h="520700">
                <a:tc>
                  <a:txBody>
                    <a:bodyPr rtlCol="0"/>
                    <a:lstStyle/>
                    <a:p>
                      <a:pPr marL="0" indent="0" algn="ctr">
                        <a:lnSpc>
                          <a:spcPct val="100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Total</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100" b="0"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0–3 km</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100" b="0"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39</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000" b="0"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nodes</a:t>
                      </a:r>
                      <a:endParaRPr lang="en-US" sz="1100"/>
                    </a:p>
                  </a:txBody>
                  <a:tcPr marL="101600" marR="101600" marT="101600" marB="101600" anchor="t" anchorCtr="0">
                    <a:lnL>
                      <a:noFill/>
                    </a:lnL>
                    <a:lnR>
                      <a:noFill/>
                    </a:lnR>
                    <a:lnT>
                      <a:noFill/>
                    </a:lnT>
                    <a:lnB>
                      <a:noFill/>
                    </a:lnB>
                    <a:solidFill>
                      <a:srgbClr val="E8A33D">
                        <a:alpha val="10000"/>
                      </a:srgbClr>
                    </a:solidFill>
                  </a:tcPr>
                </a:tc>
              </a:tr>
            </a:tbl>
          </a:graphicData>
        </a:graphic>
      </p:graphicFrame>
      <p:sp>
        <p:nvSpPr>
          <p:cNvPr id="8" name="AutoShape 8"/>
          <p:cNvSpPr/>
          <p:nvPr/>
        </p:nvSpPr>
        <p:spPr>
          <a:xfrm>
            <a:off x="762000" y="4127500"/>
            <a:ext cx="635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 Area Calculation</a:t>
            </a:r>
            <a:endParaRPr lang="en-US" sz="1100"/>
          </a:p>
        </p:txBody>
      </p:sp>
      <p:graphicFrame>
        <p:nvGraphicFramePr>
          <p:cNvPr id="9" name="Table 9"/>
          <p:cNvGraphicFramePr>
            <a:graphicFrameLocks noGrp="1"/>
          </p:cNvGraphicFramePr>
          <p:nvPr/>
        </p:nvGraphicFramePr>
        <p:xfrm>
          <a:off x="762000" y="4470400"/>
          <a:ext cx="6350000" cy="1524000"/>
        </p:xfrm>
        <a:graphic>
          <a:graphicData uri="http://schemas.openxmlformats.org/drawingml/2006/table">
            <a:tbl>
              <a:tblPr>
                <a:effectLst/>
              </a:tblPr>
              <a:tblGrid>
                <a:gridCol w="2286000"/>
                <a:gridCol w="2032000"/>
                <a:gridCol w="2032000"/>
              </a:tblGrid>
              <a:tr h="381000">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 Zone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Formula</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Area</a:t>
                      </a:r>
                      <a:endParaRPr lang="en-US" sz="1100"/>
                    </a:p>
                  </a:txBody>
                  <a:tcPr marL="101600" marR="101600" marT="101600" marB="101600" anchor="t" anchorCtr="0">
                    <a:lnL>
                      <a:noFill/>
                    </a:lnL>
                    <a:lnR>
                      <a:noFill/>
                    </a:lnR>
                    <a:lnT>
                      <a:noFill/>
                    </a:lnT>
                    <a:lnB>
                      <a:noFill/>
                    </a:lnB>
                    <a:solidFill>
                      <a:srgbClr val="2563EB">
                        <a:alpha val="100000"/>
                      </a:srgbClr>
                    </a:solidFill>
                  </a:tcPr>
                </a:tc>
              </a:tr>
              <a:tr h="3810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(r=3km)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π × 3²</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28.27 km²</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RF (r=10km)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π × 10²</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314.16 km²</a:t>
                      </a:r>
                      <a:endParaRPr lang="en-US" sz="1100"/>
                    </a:p>
                  </a:txBody>
                  <a:tcPr marL="101600" marR="101600" marT="101600" marB="101600" anchor="t" anchorCtr="0">
                    <a:lnL>
                      <a:noFill/>
                    </a:lnL>
                    <a:lnR>
                      <a:noFill/>
                    </a:lnR>
                    <a:lnT>
                      <a:noFill/>
                    </a:lnT>
                    <a:lnB>
                      <a:noFill/>
                    </a:lnB>
                    <a:solidFill>
                      <a:srgbClr val="2563EB">
                        <a:alpha val="6000"/>
                      </a:srgbClr>
                    </a:solidFill>
                  </a:tcPr>
                </a:tc>
              </a:tr>
              <a:tr h="381000">
                <a:tc>
                  <a:txBody>
                    <a:bodyPr rtlCol="0"/>
                    <a:lstStyle/>
                    <a:p>
                      <a:pPr marL="0" indent="0" algn="ctr">
                        <a:lnSpc>
                          <a:spcPct val="100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Total Protected</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100" b="0"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RF outer ring</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314.16 km²</a:t>
                      </a:r>
                      <a:endParaRPr lang="en-US" sz="1100"/>
                    </a:p>
                  </a:txBody>
                  <a:tcPr marL="101600" marR="101600" marT="101600" marB="101600" anchor="t" anchorCtr="0">
                    <a:lnL>
                      <a:noFill/>
                    </a:lnL>
                    <a:lnR>
                      <a:noFill/>
                    </a:lnR>
                    <a:lnT>
                      <a:noFill/>
                    </a:lnT>
                    <a:lnB>
                      <a:noFill/>
                    </a:lnB>
                    <a:solidFill>
                      <a:srgbClr val="E8A33D">
                        <a:alpha val="10000"/>
                      </a:srgbClr>
                    </a:solidFill>
                  </a:tcPr>
                </a:tc>
              </a:tr>
            </a:tbl>
          </a:graphicData>
        </a:graphic>
      </p:graphicFrame>
      <p:sp>
        <p:nvSpPr>
          <p:cNvPr id="10" name="AutoShape 10"/>
          <p:cNvSpPr/>
          <p:nvPr/>
        </p:nvSpPr>
        <p:spPr>
          <a:xfrm>
            <a:off x="7620000" y="1397000"/>
            <a:ext cx="3810000" cy="4597400"/>
          </a:xfrm>
          <a:prstGeom prst="roundRect">
            <a:avLst>
              <a:gd name="adj" fmla="val 0"/>
            </a:avLst>
          </a:prstGeom>
          <a:solidFill>
            <a:srgbClr val="2563EB">
              <a:alpha val="4000"/>
            </a:srgbClr>
          </a:solidFill>
          <a:ln w="12700" cap="flat" cmpd="sng">
            <a:solidFill>
              <a:srgbClr val="2563EB">
                <a:alpha val="100000"/>
              </a:srgbClr>
            </a:solidFill>
            <a:prstDash val="dash"/>
            <a:round/>
          </a:ln>
        </p:spPr>
        <p:txBody>
          <a:bodyPr vert="horz" wrap="square" lIns="63500" tIns="63500" rIns="63500" bIns="63500" rtlCol="0" anchor="ctr"/>
          <a:lstStyle/>
          <a:p>
            <a:pPr algn="ctr">
              <a:defRPr/>
            </a:pPr>
          </a:p>
        </p:txBody>
      </p:sp>
      <p:sp>
        <p:nvSpPr>
          <p:cNvPr id="11" name="AutoShape 11"/>
          <p:cNvSpPr/>
          <p:nvPr/>
        </p:nvSpPr>
        <p:spPr>
          <a:xfrm>
            <a:off x="7747000" y="1524000"/>
            <a:ext cx="35560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Key Geometry Parameters</a:t>
            </a:r>
            <a:endParaRPr lang="en-US" sz="1100"/>
          </a:p>
        </p:txBody>
      </p:sp>
      <p:sp>
        <p:nvSpPr>
          <p:cNvPr id="12" name="AutoShape 12"/>
          <p:cNvSpPr/>
          <p:nvPr/>
        </p:nvSpPr>
        <p:spPr>
          <a:xfrm>
            <a:off x="7874000" y="1968500"/>
            <a:ext cx="3302000" cy="3810000"/>
          </a:xfrm>
          <a:prstGeom prst="rect">
            <a:avLst/>
          </a:prstGeom>
          <a:noFill/>
          <a:ln w="12700" cap="flat" cmpd="sng">
            <a:noFill/>
            <a:prstDash val="solid"/>
            <a:round/>
          </a:ln>
        </p:spPr>
        <p:txBody>
          <a:bodyPr vert="horz" wrap="square" lIns="0" tIns="0" rIns="0" bIns="0" rtlCol="0" anchor="ctr" anchorCtr="0"/>
          <a:lstStyle/>
          <a:p>
            <a:pPr marL="0" indent="0" algn="l">
              <a:lnSpc>
                <a:spcPct val="167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Node spacing:</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1 km per ring</a:t>
            </a:r>
            <a:endParaRPr lang="en-US" sz="1100"/>
          </a:p>
          <a:p>
            <a:pPr marL="0" indent="0" algn="l">
              <a:lnSpc>
                <a:spcPct val="167000"/>
              </a:lnSpc>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separation:</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1 km radial</a:t>
            </a:r>
            <a:endPar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67000"/>
              </a:lnSpc>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coverage:</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0–3 km radius</a:t>
            </a:r>
            <a:endPar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67000"/>
              </a:lnSpc>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RF coverage:</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0–10 km radius</a:t>
            </a:r>
            <a:endPar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67000"/>
              </a:lnSpc>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MW response:</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500m–1km (L2)</a:t>
            </a:r>
            <a:endPar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67000"/>
              </a:lnSpc>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response:</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2–3km (L3)</a:t>
            </a:r>
            <a:endPar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67000"/>
              </a:lnSpc>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FPV launch:</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Layer 2/3 positions</a:t>
            </a:r>
            <a:endPar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67000"/>
              </a:lnSpc>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Total nodes:</a:t>
            </a:r>
            <a:r>
              <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39 acoustic arrays</a:t>
            </a:r>
            <a:endParaRPr lang="en-US" sz="12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1 — 3-Layer Acoustic Array Network</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08 / 30 | Acoustic Layer</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360-degree Passive Acoustic Detection &amp; Identification — Zero Emission, Explosion-Safe by Design</a:t>
            </a:r>
            <a:endParaRPr lang="en-US" sz="1100"/>
          </a:p>
        </p:txBody>
      </p:sp>
      <p:sp>
        <p:nvSpPr>
          <p:cNvPr id="8" name="AutoShape 8"/>
          <p:cNvSpPr/>
          <p:nvPr/>
        </p:nvSpPr>
        <p:spPr>
          <a:xfrm>
            <a:off x="762000" y="5588000"/>
            <a:ext cx="4064000" cy="762000"/>
          </a:xfrm>
          <a:prstGeom prst="roundRect">
            <a:avLst>
              <a:gd name="adj" fmla="val 0"/>
            </a:avLst>
          </a:prstGeom>
          <a:solidFill>
            <a:srgbClr val="2563EB">
              <a:alpha val="10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914400" y="5689600"/>
            <a:ext cx="3759200" cy="5588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altLang="zh-CN"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128‑channel microphone array for 360° detection plus 360° optical recognition with AI‑assisted identification capability. Passive‑sensing only, no active transmission, safe for use in Zone 0 / Zone 1 hazardous areas.</a:t>
            </a:r>
            <a:endParaRPr lang="en-US" altLang="zh-CN"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207000" y="1460500"/>
            <a:ext cx="6223000" cy="10795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84800" y="1651000"/>
            <a:ext cx="406400" cy="406400"/>
          </a:xfrm>
          <a:prstGeom prst="rect">
            <a:avLst/>
          </a:prstGeom>
        </p:spPr>
      </p:pic>
      <p:sp>
        <p:nvSpPr>
          <p:cNvPr id="12" name="AutoShape 12"/>
          <p:cNvSpPr/>
          <p:nvPr/>
        </p:nvSpPr>
        <p:spPr>
          <a:xfrm>
            <a:off x="5918200" y="1574800"/>
            <a:ext cx="533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360-degree Omnidirectional Coverage</a:t>
            </a:r>
            <a:endParaRPr lang="en-US" sz="1100"/>
          </a:p>
        </p:txBody>
      </p:sp>
      <p:sp>
        <p:nvSpPr>
          <p:cNvPr id="13" name="AutoShape 13"/>
          <p:cNvSpPr/>
          <p:nvPr/>
        </p:nvSpPr>
        <p:spPr>
          <a:xfrm>
            <a:off x="5918200" y="1905000"/>
            <a:ext cx="5334000" cy="5334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Spherical arrays provide full azimuth and elevation coverage with no blind spots. Multi-node triangulation enables precise 3D localization across all 39 network nodes.</a:t>
            </a:r>
            <a:endParaRPr lang="en-US" sz="1100"/>
          </a:p>
        </p:txBody>
      </p:sp>
      <p:sp>
        <p:nvSpPr>
          <p:cNvPr id="14" name="AutoShape 14"/>
          <p:cNvSpPr/>
          <p:nvPr/>
        </p:nvSpPr>
        <p:spPr>
          <a:xfrm>
            <a:off x="5207000" y="2667000"/>
            <a:ext cx="6223000" cy="10795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4800" y="2857500"/>
            <a:ext cx="406400" cy="406400"/>
          </a:xfrm>
          <a:prstGeom prst="rect">
            <a:avLst/>
          </a:prstGeom>
        </p:spPr>
      </p:pic>
      <p:sp>
        <p:nvSpPr>
          <p:cNvPr id="16" name="AutoShape 16"/>
          <p:cNvSpPr/>
          <p:nvPr/>
        </p:nvSpPr>
        <p:spPr>
          <a:xfrm>
            <a:off x="5918200" y="2781300"/>
            <a:ext cx="533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Sensing — Zero Electromagnetic Emission</a:t>
            </a:r>
            <a:endParaRPr lang="en-US" sz="1100"/>
          </a:p>
        </p:txBody>
      </p:sp>
      <p:sp>
        <p:nvSpPr>
          <p:cNvPr id="17" name="AutoShape 17"/>
          <p:cNvSpPr/>
          <p:nvPr/>
        </p:nvSpPr>
        <p:spPr>
          <a:xfrm>
            <a:off x="5918200" y="3111500"/>
            <a:ext cx="5334000" cy="5334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Listen-only operation emits zero RF energy. No high-power transmitters, magnetrons, or spark sources — inherently safe for explosive and chemically hazardous environments.</a:t>
            </a:r>
            <a:endParaRPr lang="en-US" sz="1100"/>
          </a:p>
        </p:txBody>
      </p:sp>
      <p:sp>
        <p:nvSpPr>
          <p:cNvPr id="18" name="AutoShape 18"/>
          <p:cNvSpPr/>
          <p:nvPr/>
        </p:nvSpPr>
        <p:spPr>
          <a:xfrm>
            <a:off x="5207000" y="3873500"/>
            <a:ext cx="6223000" cy="10795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84800" y="4064000"/>
            <a:ext cx="406400" cy="406400"/>
          </a:xfrm>
          <a:prstGeom prst="rect">
            <a:avLst/>
          </a:prstGeom>
        </p:spPr>
      </p:pic>
      <p:sp>
        <p:nvSpPr>
          <p:cNvPr id="20" name="AutoShape 20"/>
          <p:cNvSpPr/>
          <p:nvPr/>
        </p:nvSpPr>
        <p:spPr>
          <a:xfrm>
            <a:off x="5918200" y="3987800"/>
            <a:ext cx="533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AI-Assisted Recognition &amp; Multi-Target Tracking</a:t>
            </a:r>
            <a:endParaRPr lang="en-US" sz="1100"/>
          </a:p>
        </p:txBody>
      </p:sp>
      <p:sp>
        <p:nvSpPr>
          <p:cNvPr id="21" name="AutoShape 21"/>
          <p:cNvSpPr/>
          <p:nvPr/>
        </p:nvSpPr>
        <p:spPr>
          <a:xfrm>
            <a:off x="5918200" y="4318000"/>
            <a:ext cx="5334000" cy="5334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ML classifiers distinguish UAV types (multi-rotor, fixed-wing, FPV) by acoustic signature. TDOA across 39 nodes enables simultaneous localization of multiple targets, including swarm elements.</a:t>
            </a:r>
            <a:endParaRPr lang="en-US" sz="1100"/>
          </a:p>
        </p:txBody>
      </p:sp>
      <p:sp>
        <p:nvSpPr>
          <p:cNvPr id="22" name="AutoShape 22"/>
          <p:cNvSpPr/>
          <p:nvPr/>
        </p:nvSpPr>
        <p:spPr>
          <a:xfrm>
            <a:off x="5207000" y="5016500"/>
            <a:ext cx="6223000" cy="1333500"/>
          </a:xfrm>
          <a:prstGeom prst="roundRect">
            <a:avLst>
              <a:gd name="adj" fmla="val 0"/>
            </a:avLst>
          </a:prstGeom>
          <a:solidFill>
            <a:srgbClr val="BFD7FF">
              <a:alpha val="8000"/>
            </a:srgbClr>
          </a:solidFill>
          <a:ln w="12700" cap="flat" cmpd="sng">
            <a:solidFill>
              <a:srgbClr val="BFD7FF">
                <a:alpha val="10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84800" y="5207000"/>
            <a:ext cx="406400" cy="406400"/>
          </a:xfrm>
          <a:prstGeom prst="rect">
            <a:avLst/>
          </a:prstGeom>
        </p:spPr>
      </p:pic>
      <p:sp>
        <p:nvSpPr>
          <p:cNvPr id="24" name="AutoShape 24"/>
          <p:cNvSpPr/>
          <p:nvPr/>
        </p:nvSpPr>
        <p:spPr>
          <a:xfrm>
            <a:off x="5918200" y="5130800"/>
            <a:ext cx="533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Fibre-Optic UAV Detection — Where RF Fails</a:t>
            </a:r>
            <a:endParaRPr lang="en-US" sz="1100"/>
          </a:p>
        </p:txBody>
      </p:sp>
      <p:sp>
        <p:nvSpPr>
          <p:cNvPr id="25" name="AutoShape 25"/>
          <p:cNvSpPr/>
          <p:nvPr/>
        </p:nvSpPr>
        <p:spPr>
          <a:xfrm>
            <a:off x="5918200" y="5461000"/>
            <a:ext cx="533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arrays detect fibre-optic tethered UAVs invisible to RF. Physical signatures provide complementary detection where RF visibility is reduced. Nodes use 12–24V DC at &lt;15W, pole-mounted outside Zone 0.</a:t>
            </a:r>
            <a:endParaRPr lang="en-US" sz="1100"/>
          </a:p>
        </p:txBody>
      </p:sp>
      <p:pic>
        <p:nvPicPr>
          <p:cNvPr id="26" name="图片 25" descr="3 arrays"/>
          <p:cNvPicPr>
            <a:picLocks noChangeAspect="1"/>
          </p:cNvPicPr>
          <p:nvPr/>
        </p:nvPicPr>
        <p:blipFill>
          <a:blip r:embed="rId9"/>
          <a:stretch>
            <a:fillRect/>
          </a:stretch>
        </p:blipFill>
        <p:spPr>
          <a:xfrm>
            <a:off x="426720" y="1905000"/>
            <a:ext cx="4399280" cy="28841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 Technical Specifications</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09 / 30 | Technical Specs</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Per-Node and Network-Level Parameters — 39 Nodes Across 3 Concentric Layers</a:t>
            </a:r>
            <a:endParaRPr lang="en-US" sz="1100"/>
          </a:p>
        </p:txBody>
      </p:sp>
      <p:graphicFrame>
        <p:nvGraphicFramePr>
          <p:cNvPr id="7" name="Table 7"/>
          <p:cNvGraphicFramePr>
            <a:graphicFrameLocks noGrp="1"/>
          </p:cNvGraphicFramePr>
          <p:nvPr/>
        </p:nvGraphicFramePr>
        <p:xfrm>
          <a:off x="762000" y="1397000"/>
          <a:ext cx="5334000" cy="4826000"/>
        </p:xfrm>
        <a:graphic>
          <a:graphicData uri="http://schemas.openxmlformats.org/drawingml/2006/table">
            <a:tbl>
              <a:tblPr>
                <a:effectLst/>
              </a:tblPr>
              <a:tblGrid>
                <a:gridCol w="2286000"/>
                <a:gridCol w="3048000"/>
              </a:tblGrid>
              <a:tr h="393700">
                <a:tc>
                  <a:txBody>
                    <a:bodyPr rtlCol="0"/>
                    <a:lstStyle/>
                    <a:p>
                      <a:pPr marL="0" indent="0" algn="ctr">
                        <a:lnSpc>
                          <a:spcPct val="100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Parameter</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Specification</a:t>
                      </a:r>
                      <a:endParaRPr lang="en-US" sz="1100"/>
                    </a:p>
                  </a:txBody>
                  <a:tcPr marL="101600" marR="101600" marT="101600" marB="101600" anchor="t" anchorCtr="0">
                    <a:lnL>
                      <a:noFill/>
                    </a:lnL>
                    <a:lnR>
                      <a:noFill/>
                    </a:lnR>
                    <a:lnT>
                      <a:noFill/>
                    </a:lnT>
                    <a:lnB>
                      <a:noFill/>
                    </a:lnB>
                    <a:solidFill>
                      <a:srgbClr val="2563EB">
                        <a:alpha val="100000"/>
                      </a:srgbClr>
                    </a:solid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Array Type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128-mic spherical array</a:t>
                      </a:r>
                      <a:endParaRPr lang="en-US" sz="1100"/>
                    </a:p>
                  </a:txBody>
                  <a:tcPr marL="101600" marR="101600" marT="101600" marB="101600" anchor="t" anchorCtr="0">
                    <a:lnL>
                      <a:noFill/>
                    </a:lnL>
                    <a:lnR>
                      <a:noFill/>
                    </a:lnR>
                    <a:lnT>
                      <a:noFill/>
                    </a:lnT>
                    <a:lnB>
                      <a:noFill/>
                    </a:lnB>
                    <a:no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Frequency Response</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20 Hz – 80 kHz</a:t>
                      </a:r>
                      <a:endParaRPr lang="en-US" sz="1100"/>
                    </a:p>
                  </a:txBody>
                  <a:tcPr marL="101600" marR="101600" marT="101600" marB="101600" anchor="t" anchorCtr="0">
                    <a:lnL>
                      <a:noFill/>
                    </a:lnL>
                    <a:lnR>
                      <a:noFill/>
                    </a:lnR>
                    <a:lnT>
                      <a:noFill/>
                    </a:lnT>
                    <a:lnB>
                      <a:noFill/>
                    </a:lnB>
                    <a:solidFill>
                      <a:srgbClr val="2563EB">
                        <a:alpha val="5000"/>
                      </a:srgbClr>
                    </a:solid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Single-Node Range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1–2 km (ref.)</a:t>
                      </a:r>
                      <a:endParaRPr lang="en-US" sz="1100"/>
                    </a:p>
                  </a:txBody>
                  <a:tcPr marL="101600" marR="101600" marT="101600" marB="101600" anchor="t" anchorCtr="0">
                    <a:lnL>
                      <a:noFill/>
                    </a:lnL>
                    <a:lnR>
                      <a:noFill/>
                    </a:lnR>
                    <a:lnT>
                      <a:noFill/>
                    </a:lnT>
                    <a:lnB>
                      <a:noFill/>
                    </a:lnB>
                    <a:no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Network Coverage</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 km radius (28.27 km²)</a:t>
                      </a:r>
                      <a:endParaRPr lang="en-US" sz="1100"/>
                    </a:p>
                  </a:txBody>
                  <a:tcPr marL="101600" marR="101600" marT="101600" marB="101600" anchor="t" anchorCtr="0">
                    <a:lnL>
                      <a:noFill/>
                    </a:lnL>
                    <a:lnR>
                      <a:noFill/>
                    </a:lnR>
                    <a:lnT>
                      <a:noFill/>
                    </a:lnT>
                    <a:lnB>
                      <a:noFill/>
                    </a:lnB>
                    <a:solidFill>
                      <a:srgbClr val="2563EB">
                        <a:alpha val="5000"/>
                      </a:srgbClr>
                    </a:solid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Localization Method</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TDOA triangulation</a:t>
                      </a:r>
                      <a:endParaRPr lang="en-US" sz="1100"/>
                    </a:p>
                  </a:txBody>
                  <a:tcPr marL="101600" marR="101600" marT="101600" marB="101600" anchor="t" anchorCtr="0">
                    <a:lnL>
                      <a:noFill/>
                    </a:lnL>
                    <a:lnR>
                      <a:noFill/>
                    </a:lnR>
                    <a:lnT>
                      <a:noFill/>
                    </a:lnT>
                    <a:lnB>
                      <a:noFill/>
                    </a:lnB>
                    <a:no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Azimuth Coverage</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360° omnidirectional</a:t>
                      </a:r>
                      <a:endParaRPr lang="en-US" sz="1100"/>
                    </a:p>
                  </a:txBody>
                  <a:tcPr marL="101600" marR="101600" marT="101600" marB="101600" anchor="t" anchorCtr="0">
                    <a:lnL>
                      <a:noFill/>
                    </a:lnL>
                    <a:lnR>
                      <a:noFill/>
                    </a:lnR>
                    <a:lnT>
                      <a:noFill/>
                    </a:lnT>
                    <a:lnB>
                      <a:noFill/>
                    </a:lnB>
                    <a:solidFill>
                      <a:srgbClr val="2563EB">
                        <a:alpha val="5000"/>
                      </a:srgbClr>
                    </a:solid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Elevation Coverage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0° – 90° (spherical)</a:t>
                      </a:r>
                      <a:endParaRPr lang="en-US" sz="1100"/>
                    </a:p>
                  </a:txBody>
                  <a:tcPr marL="101600" marR="101600" marT="101600" marB="101600" anchor="t" anchorCtr="0">
                    <a:lnL>
                      <a:noFill/>
                    </a:lnL>
                    <a:lnR>
                      <a:noFill/>
                    </a:lnR>
                    <a:lnT>
                      <a:noFill/>
                    </a:lnT>
                    <a:lnB>
                      <a:noFill/>
                    </a:lnB>
                    <a:no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Multi-Target Tracking</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Simultaneous, unlimited</a:t>
                      </a:r>
                      <a:endParaRPr lang="en-US" sz="1100"/>
                    </a:p>
                  </a:txBody>
                  <a:tcPr marL="101600" marR="101600" marT="101600" marB="101600" anchor="t" anchorCtr="0">
                    <a:lnL>
                      <a:noFill/>
                    </a:lnL>
                    <a:lnR>
                      <a:noFill/>
                    </a:lnR>
                    <a:lnT>
                      <a:noFill/>
                    </a:lnT>
                    <a:lnB>
                      <a:noFill/>
                    </a:lnB>
                    <a:solidFill>
                      <a:srgbClr val="2563EB">
                        <a:alpha val="5000"/>
                      </a:srgbClr>
                    </a:solid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AI Classification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Multi-rotor / Fixed-wing / FPV</a:t>
                      </a:r>
                      <a:endParaRPr lang="en-US" sz="1100"/>
                    </a:p>
                  </a:txBody>
                  <a:tcPr marL="101600" marR="101600" marT="101600" marB="101600" anchor="t" anchorCtr="0">
                    <a:lnL>
                      <a:noFill/>
                    </a:lnL>
                    <a:lnR>
                      <a:noFill/>
                    </a:lnR>
                    <a:lnT>
                      <a:noFill/>
                    </a:lnT>
                    <a:lnB>
                      <a:noFill/>
                    </a:lnB>
                    <a:no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RF Emission</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Zero (passive only)</a:t>
                      </a:r>
                      <a:endParaRPr lang="en-US" sz="1100"/>
                    </a:p>
                  </a:txBody>
                  <a:tcPr marL="101600" marR="101600" marT="101600" marB="101600" anchor="t" anchorCtr="0">
                    <a:lnL>
                      <a:noFill/>
                    </a:lnL>
                    <a:lnR>
                      <a:noFill/>
                    </a:lnR>
                    <a:lnT>
                      <a:noFill/>
                    </a:lnT>
                    <a:lnB>
                      <a:noFill/>
                    </a:lnB>
                    <a:solidFill>
                      <a:srgbClr val="2563EB">
                        <a:alpha val="5000"/>
                      </a:srgbClr>
                    </a:solidFill>
                  </a:tcPr>
                </a:tc>
              </a:tr>
              <a:tr h="3683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Power Supply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12–24V DC</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Power Consumption</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&lt; 15 W per node</a:t>
                      </a:r>
                      <a:endParaRPr lang="en-US" sz="1100"/>
                    </a:p>
                  </a:txBody>
                  <a:tcPr marL="101600" marR="101600" marT="101600" marB="101600" anchor="t" anchorCtr="0">
                    <a:lnL>
                      <a:noFill/>
                    </a:lnL>
                    <a:lnR>
                      <a:noFill/>
                    </a:lnR>
                    <a:lnT>
                      <a:noFill/>
                    </a:lnT>
                    <a:lnB>
                      <a:noFill/>
                    </a:lnB>
                    <a:solidFill>
                      <a:srgbClr val="2563EB">
                        <a:alpha val="5000"/>
                      </a:srgbClr>
                    </a:solidFill>
                  </a:tcPr>
                </a:tc>
              </a:tr>
            </a:tbl>
          </a:graphicData>
        </a:graphic>
      </p:graphicFrame>
      <p:graphicFrame>
        <p:nvGraphicFramePr>
          <p:cNvPr id="8" name="Table 8"/>
          <p:cNvGraphicFramePr>
            <a:graphicFrameLocks noGrp="1"/>
          </p:cNvGraphicFramePr>
          <p:nvPr/>
        </p:nvGraphicFramePr>
        <p:xfrm>
          <a:off x="6350000" y="1397000"/>
          <a:ext cx="5080000" cy="2540000"/>
        </p:xfrm>
        <a:graphic>
          <a:graphicData uri="http://schemas.openxmlformats.org/drawingml/2006/table">
            <a:tbl>
              <a:tblPr>
                <a:effectLst/>
              </a:tblPr>
              <a:tblGrid>
                <a:gridCol w="2159000"/>
                <a:gridCol w="2921000"/>
              </a:tblGrid>
              <a:tr h="444500">
                <a:tc>
                  <a:txBody>
                    <a:bodyPr rtlCol="0"/>
                    <a:lstStyle/>
                    <a:p>
                      <a:pPr marL="0" indent="0" algn="ctr">
                        <a:lnSpc>
                          <a:spcPct val="100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Environmental</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Specification</a:t>
                      </a:r>
                      <a:endParaRPr lang="en-US" sz="1100"/>
                    </a:p>
                  </a:txBody>
                  <a:tcPr marL="101600" marR="101600" marT="101600" marB="101600" anchor="t" anchorCtr="0">
                    <a:lnL>
                      <a:noFill/>
                    </a:lnL>
                    <a:lnR>
                      <a:noFill/>
                    </a:lnR>
                    <a:lnT>
                      <a:noFill/>
                    </a:lnT>
                    <a:lnB>
                      <a:noFill/>
                    </a:lnB>
                    <a:solidFill>
                      <a:srgbClr val="2563EB">
                        <a:alpha val="100000"/>
                      </a:srgbClr>
                    </a:solidFill>
                  </a:tcPr>
                </a:tc>
              </a:tr>
              <a:tr h="4191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Operating Temp</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-40°C to +60°C</a:t>
                      </a:r>
                      <a:endParaRPr lang="en-US" sz="1100"/>
                    </a:p>
                  </a:txBody>
                  <a:tcPr marL="101600" marR="101600" marT="101600" marB="101600" anchor="t" anchorCtr="0">
                    <a:lnL>
                      <a:noFill/>
                    </a:lnL>
                    <a:lnR>
                      <a:noFill/>
                    </a:lnR>
                    <a:lnT>
                      <a:noFill/>
                    </a:lnT>
                    <a:lnB>
                      <a:noFill/>
                    </a:lnB>
                    <a:noFill/>
                  </a:tcPr>
                </a:tc>
              </a:tr>
              <a:tr h="4191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Ingress Protection</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IP67 (dust-tight, immersion)</a:t>
                      </a:r>
                      <a:endParaRPr lang="en-US" sz="1100"/>
                    </a:p>
                  </a:txBody>
                  <a:tcPr marL="101600" marR="101600" marT="101600" marB="101600" anchor="t" anchorCtr="0">
                    <a:lnL>
                      <a:noFill/>
                    </a:lnL>
                    <a:lnR>
                      <a:noFill/>
                    </a:lnR>
                    <a:lnT>
                      <a:noFill/>
                    </a:lnT>
                    <a:lnB>
                      <a:noFill/>
                    </a:lnB>
                    <a:solidFill>
                      <a:srgbClr val="2563EB">
                        <a:alpha val="5000"/>
                      </a:srgbClr>
                    </a:solidFill>
                  </a:tcPr>
                </a:tc>
              </a:tr>
              <a:tr h="4191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Corrosion Resistance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Salt-spray tested (coastal)</a:t>
                      </a:r>
                      <a:endParaRPr lang="en-US" sz="1100"/>
                    </a:p>
                  </a:txBody>
                  <a:tcPr marL="101600" marR="101600" marT="101600" marB="101600" anchor="t" anchorCtr="0">
                    <a:lnL>
                      <a:noFill/>
                    </a:lnL>
                    <a:lnR>
                      <a:noFill/>
                    </a:lnR>
                    <a:lnT>
                      <a:noFill/>
                    </a:lnT>
                    <a:lnB>
                      <a:noFill/>
                    </a:lnB>
                    <a:noFill/>
                  </a:tcPr>
                </a:tc>
              </a:tr>
              <a:tr h="4191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Shock / Vibration</a:t>
                      </a:r>
                      <a:endParaRPr lang="en-US" sz="1100"/>
                    </a:p>
                  </a:txBody>
                  <a:tcPr marL="101600" marR="101600" marT="101600" marB="10160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MIL-STD-810G compliant</a:t>
                      </a:r>
                      <a:endParaRPr lang="en-US" sz="1100"/>
                    </a:p>
                  </a:txBody>
                  <a:tcPr marL="101600" marR="101600" marT="101600" marB="101600" anchor="t" anchorCtr="0">
                    <a:lnL>
                      <a:noFill/>
                    </a:lnL>
                    <a:lnR>
                      <a:noFill/>
                    </a:lnR>
                    <a:lnT>
                      <a:noFill/>
                    </a:lnT>
                    <a:lnB>
                      <a:noFill/>
                    </a:lnB>
                    <a:solidFill>
                      <a:srgbClr val="2563EB">
                        <a:alpha val="5000"/>
                      </a:srgbClr>
                    </a:solidFill>
                  </a:tcPr>
                </a:tc>
              </a:tr>
              <a:tr h="4191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Lightning Protection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Surge-protected I/O</a:t>
                      </a:r>
                      <a:endParaRPr lang="en-US" sz="1100"/>
                    </a:p>
                  </a:txBody>
                  <a:tcPr marL="101600" marR="101600" marT="101600" marB="101600" anchor="t" anchorCtr="0">
                    <a:lnL>
                      <a:noFill/>
                    </a:lnL>
                    <a:lnR>
                      <a:noFill/>
                    </a:lnR>
                    <a:lnT>
                      <a:noFill/>
                    </a:lnT>
                    <a:lnB>
                      <a:noFill/>
                    </a:lnB>
                    <a:noFill/>
                  </a:tcPr>
                </a:tc>
              </a:tr>
            </a:tbl>
          </a:graphicData>
        </a:graphic>
      </p:graphicFrame>
      <p:graphicFrame>
        <p:nvGraphicFramePr>
          <p:cNvPr id="9" name="Table 9"/>
          <p:cNvGraphicFramePr>
            <a:graphicFrameLocks noGrp="1"/>
          </p:cNvGraphicFramePr>
          <p:nvPr/>
        </p:nvGraphicFramePr>
        <p:xfrm>
          <a:off x="6350000" y="4127500"/>
          <a:ext cx="5080000" cy="2159000"/>
        </p:xfrm>
        <a:graphic>
          <a:graphicData uri="http://schemas.openxmlformats.org/drawingml/2006/table">
            <a:tbl>
              <a:tblPr>
                <a:effectLst/>
              </a:tblPr>
              <a:tblGrid>
                <a:gridCol w="2159000"/>
                <a:gridCol w="2921000"/>
              </a:tblGrid>
              <a:tr h="381000">
                <a:tc>
                  <a:txBody>
                    <a:bodyPr rtlCol="0"/>
                    <a:lstStyle/>
                    <a:p>
                      <a:pPr marL="0" indent="0" algn="ctr">
                        <a:lnSpc>
                          <a:spcPct val="100000"/>
                        </a:lnSpc>
                        <a:defRPr/>
                      </a:pPr>
                      <a:r>
                        <a:rPr lang="en-US" sz="1200" b="1" i="0" u="none" strike="noStrike">
                          <a:solidFill>
                            <a:srgbClr val="0D1326"/>
                          </a:solidFill>
                          <a:latin typeface="Noto Sans SC" panose="020B0200000000000000" charset="-122"/>
                          <a:ea typeface="Noto Sans SC" panose="020B0200000000000000" charset="-122"/>
                          <a:cs typeface="Noto Sans SC" panose="020B0200000000000000" charset="-122"/>
                          <a:sym typeface="Noto Sans SC" panose="020B0200000000000000" charset="-122"/>
                        </a:rPr>
                        <a:t>Network &amp; Integration</a:t>
                      </a:r>
                      <a:endParaRPr lang="en-US" sz="1100"/>
                    </a:p>
                  </a:txBody>
                  <a:tcPr marL="101600" marR="101600" marT="101600" marB="101600" anchor="t" anchorCtr="0">
                    <a:lnL>
                      <a:noFill/>
                    </a:lnL>
                    <a:lnR>
                      <a:noFill/>
                    </a:lnR>
                    <a:lnT>
                      <a:noFill/>
                    </a:lnT>
                    <a:lnB>
                      <a:noFill/>
                    </a:lnB>
                    <a:solidFill>
                      <a:srgbClr val="E8A33D">
                        <a:alpha val="100000"/>
                      </a:srgbClr>
                    </a:solidFill>
                  </a:tcPr>
                </a:tc>
                <a:tc>
                  <a:txBody>
                    <a:bodyPr rtlCol="0"/>
                    <a:lstStyle/>
                    <a:p>
                      <a:pPr marL="0" indent="0" algn="ctr">
                        <a:lnSpc>
                          <a:spcPct val="100000"/>
                        </a:lnSpc>
                        <a:defRPr/>
                      </a:pPr>
                      <a:r>
                        <a:rPr lang="en-US" sz="1200" b="1" i="0" u="none" strike="noStrike">
                          <a:solidFill>
                            <a:srgbClr val="0D1326"/>
                          </a:solidFill>
                          <a:latin typeface="Noto Sans SC" panose="020B0200000000000000" charset="-122"/>
                          <a:ea typeface="Noto Sans SC" panose="020B0200000000000000" charset="-122"/>
                          <a:cs typeface="Noto Sans SC" panose="020B0200000000000000" charset="-122"/>
                          <a:sym typeface="Noto Sans SC" panose="020B0200000000000000" charset="-122"/>
                        </a:rPr>
                        <a:t>Specification</a:t>
                      </a:r>
                      <a:endParaRPr lang="en-US" sz="1100"/>
                    </a:p>
                  </a:txBody>
                  <a:tcPr marL="101600" marR="101600" marT="101600" marB="101600" anchor="t" anchorCtr="0">
                    <a:lnL>
                      <a:noFill/>
                    </a:lnL>
                    <a:lnR>
                      <a:noFill/>
                    </a:lnR>
                    <a:lnT>
                      <a:noFill/>
                    </a:lnT>
                    <a:lnB>
                      <a:noFill/>
                    </a:lnB>
                    <a:solidFill>
                      <a:srgbClr val="E8A33D">
                        <a:alpha val="100000"/>
                      </a:srgbClr>
                    </a:solidFill>
                  </a:tcPr>
                </a:tc>
              </a:tr>
              <a:tr h="3556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Node Communication</a:t>
                      </a:r>
                      <a:endParaRPr lang="en-US" sz="1100"/>
                    </a:p>
                  </a:txBody>
                  <a:tcPr marL="101600" marR="101600" marT="95250" marB="9525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Fibre optic / Gigabit Ethernet</a:t>
                      </a:r>
                      <a:endParaRPr lang="en-US" sz="1100"/>
                    </a:p>
                  </a:txBody>
                  <a:tcPr marL="101600" marR="101600" marT="95250" marB="95250" anchor="t" anchorCtr="0">
                    <a:lnL>
                      <a:noFill/>
                    </a:lnL>
                    <a:lnR>
                      <a:noFill/>
                    </a:lnR>
                    <a:lnT>
                      <a:noFill/>
                    </a:lnT>
                    <a:lnB>
                      <a:noFill/>
                    </a:lnB>
                    <a:noFill/>
                  </a:tcPr>
                </a:tc>
              </a:tr>
              <a:tr h="3556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Data Fusion</a:t>
                      </a:r>
                      <a:endParaRPr lang="en-US" sz="1100"/>
                    </a:p>
                  </a:txBody>
                  <a:tcPr marL="101600" marR="101600" marT="95250" marB="9525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Central C2 server, real-time</a:t>
                      </a:r>
                      <a:endParaRPr lang="en-US" sz="1100"/>
                    </a:p>
                  </a:txBody>
                  <a:tcPr marL="101600" marR="101600" marT="95250" marB="95250" anchor="t" anchorCtr="0">
                    <a:lnL>
                      <a:noFill/>
                    </a:lnL>
                    <a:lnR>
                      <a:noFill/>
                    </a:lnR>
                    <a:lnT>
                      <a:noFill/>
                    </a:lnT>
                    <a:lnB>
                      <a:noFill/>
                    </a:lnB>
                    <a:solidFill>
                      <a:srgbClr val="2563EB">
                        <a:alpha val="5000"/>
                      </a:srgbClr>
                    </a:solidFill>
                  </a:tcPr>
                </a:tc>
              </a:tr>
              <a:tr h="3556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Update Rate</a:t>
                      </a:r>
                      <a:endParaRPr lang="en-US" sz="1100"/>
                    </a:p>
                  </a:txBody>
                  <a:tcPr marL="101600" marR="101600" marT="95250" marB="9525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 10 Hz position updates</a:t>
                      </a:r>
                      <a:endParaRPr lang="en-US" sz="1100"/>
                    </a:p>
                  </a:txBody>
                  <a:tcPr marL="101600" marR="101600" marT="95250" marB="95250" anchor="t" anchorCtr="0">
                    <a:lnL>
                      <a:noFill/>
                    </a:lnL>
                    <a:lnR>
                      <a:noFill/>
                    </a:lnR>
                    <a:lnT>
                      <a:noFill/>
                    </a:lnT>
                    <a:lnB>
                      <a:noFill/>
                    </a:lnB>
                    <a:noFill/>
                  </a:tcPr>
                </a:tc>
              </a:tr>
              <a:tr h="3556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Deployment Form</a:t>
                      </a:r>
                      <a:endParaRPr lang="en-US" sz="1100"/>
                    </a:p>
                  </a:txBody>
                  <a:tcPr marL="101600" marR="101600" marT="95250" marB="95250" anchor="t" anchorCtr="0">
                    <a:lnL>
                      <a:noFill/>
                    </a:lnL>
                    <a:lnR>
                      <a:noFill/>
                    </a:lnR>
                    <a:lnT>
                      <a:noFill/>
                    </a:lnT>
                    <a:lnB>
                      <a:noFill/>
                    </a:lnB>
                    <a:solidFill>
                      <a:srgbClr val="2563EB">
                        <a:alpha val="5000"/>
                      </a:srgbClr>
                    </a:solid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Pole-mount / fixed / vehicle</a:t>
                      </a:r>
                      <a:endParaRPr lang="en-US" sz="1100"/>
                    </a:p>
                  </a:txBody>
                  <a:tcPr marL="101600" marR="101600" marT="95250" marB="95250" anchor="t" anchorCtr="0">
                    <a:lnL>
                      <a:noFill/>
                    </a:lnL>
                    <a:lnR>
                      <a:noFill/>
                    </a:lnR>
                    <a:lnT>
                      <a:noFill/>
                    </a:lnT>
                    <a:lnB>
                      <a:noFill/>
                    </a:lnB>
                    <a:solidFill>
                      <a:srgbClr val="2563EB">
                        <a:alpha val="5000"/>
                      </a:srgbClr>
                    </a:solidFill>
                  </a:tcPr>
                </a:tc>
              </a:tr>
              <a:tr h="355600">
                <a:tc>
                  <a:txBody>
                    <a:bodyPr rtlCol="0"/>
                    <a:lstStyle/>
                    <a:p>
                      <a:pPr marL="0" indent="0" algn="ctr">
                        <a:lnSpc>
                          <a:spcPct val="100000"/>
                        </a:lnSpc>
                        <a:defRPr/>
                      </a:pPr>
                      <a:r>
                        <a:rPr lang="en-US" sz="11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Integration APIs</a:t>
                      </a:r>
                      <a:endParaRPr lang="en-US" sz="1100"/>
                    </a:p>
                  </a:txBody>
                  <a:tcPr marL="101600" marR="101600" marT="95250" marB="95250" anchor="t" anchorCtr="0">
                    <a:lnL>
                      <a:noFill/>
                    </a:lnL>
                    <a:lnR>
                      <a:noFill/>
                    </a:lnR>
                    <a:lnT>
                      <a:noFill/>
                    </a:lnT>
                    <a:lnB>
                      <a:noFill/>
                    </a:lnB>
                    <a:noFill/>
                  </a:tcPr>
                </a:tc>
                <a:tc>
                  <a:txBody>
                    <a:bodyPr rtlCol="0"/>
                    <a:lstStyle/>
                    <a:p>
                      <a:pPr marL="0" indent="0" algn="ctr">
                        <a:lnSpc>
                          <a:spcPct val="100000"/>
                        </a:lnSpc>
                        <a:defRPr/>
                      </a:pPr>
                      <a:r>
                        <a:rPr lang="en-US" sz="11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REST / MQTT / STANAG 4677</a:t>
                      </a:r>
                      <a:endParaRPr lang="en-US" sz="1100"/>
                    </a:p>
                  </a:txBody>
                  <a:tcPr marL="101600" marR="101600" marT="95250" marB="95250" anchor="t" anchorCtr="0">
                    <a:lnL>
                      <a:noFill/>
                    </a:lnL>
                    <a:lnR>
                      <a:noFill/>
                    </a:lnR>
                    <a:lnT>
                      <a:noFill/>
                    </a:lnT>
                    <a:lnB>
                      <a:noFill/>
                    </a:lnB>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2 — Analytic RF C-UAS (10 km Radius)</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10 / 30 | RF Layer</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360-degree Passive RF Detection &amp; Protocol-Based Precision Jamming — All RC &amp; Video-Link UAVs</a:t>
            </a:r>
            <a:endParaRPr lang="en-US" sz="1100"/>
          </a:p>
        </p:txBody>
      </p:sp>
      <p:sp>
        <p:nvSpPr>
          <p:cNvPr id="7" name="AutoShape 7"/>
          <p:cNvSpPr/>
          <p:nvPr/>
        </p:nvSpPr>
        <p:spPr>
          <a:xfrm>
            <a:off x="762000" y="1422400"/>
            <a:ext cx="3302000" cy="2222500"/>
          </a:xfrm>
          <a:prstGeom prst="roundRect">
            <a:avLst>
              <a:gd name="adj" fmla="val 0"/>
            </a:avLst>
          </a:prstGeom>
          <a:solidFill>
            <a:srgbClr val="2563EB">
              <a:alpha val="10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625600"/>
            <a:ext cx="3302000" cy="812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52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10 km</a:t>
            </a:r>
            <a:endParaRPr lang="en-US" sz="1100"/>
          </a:p>
        </p:txBody>
      </p:sp>
      <p:sp>
        <p:nvSpPr>
          <p:cNvPr id="9" name="AutoShape 9"/>
          <p:cNvSpPr/>
          <p:nvPr/>
        </p:nvSpPr>
        <p:spPr>
          <a:xfrm>
            <a:off x="762000" y="2489200"/>
            <a:ext cx="3302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Detection &amp; Jamming Radius</a:t>
            </a:r>
            <a:endParaRPr lang="en-US" sz="1100"/>
          </a:p>
        </p:txBody>
      </p:sp>
      <p:cxnSp>
        <p:nvCxnSpPr>
          <p:cNvPr id="10" name="Connector 10"/>
          <p:cNvCxnSpPr/>
          <p:nvPr/>
        </p:nvCxnSpPr>
        <p:spPr>
          <a:xfrm rot="-19098">
            <a:off x="1270018" y="2914650"/>
            <a:ext cx="2286000" cy="12700"/>
          </a:xfrm>
          <a:prstGeom prst="straightConnector1">
            <a:avLst/>
          </a:prstGeom>
          <a:solidFill>
            <a:srgbClr val="DEE0E3">
              <a:alpha val="100000"/>
            </a:srgbClr>
          </a:solidFill>
          <a:ln w="12700" cap="flat" cmpd="sng">
            <a:solidFill>
              <a:srgbClr val="2563EB">
                <a:alpha val="100000"/>
              </a:srgbClr>
            </a:solidFill>
            <a:prstDash val="dash"/>
            <a:round/>
            <a:headEnd type="none" w="med" len="med"/>
            <a:tailEnd type="none" w="med" len="med"/>
          </a:ln>
        </p:spPr>
      </p:cxnSp>
      <p:sp>
        <p:nvSpPr>
          <p:cNvPr id="11" name="AutoShape 11"/>
          <p:cNvSpPr/>
          <p:nvPr/>
        </p:nvSpPr>
        <p:spPr>
          <a:xfrm>
            <a:off x="762000" y="3048000"/>
            <a:ext cx="33020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~20 km diameter protection area. 314.16 km² total coverage.</a:t>
            </a:r>
            <a:endParaRPr lang="en-US" sz="1100"/>
          </a:p>
        </p:txBody>
      </p:sp>
      <p:sp>
        <p:nvSpPr>
          <p:cNvPr id="12" name="AutoShape 12"/>
          <p:cNvSpPr/>
          <p:nvPr/>
        </p:nvSpPr>
        <p:spPr>
          <a:xfrm>
            <a:off x="4318000" y="1422400"/>
            <a:ext cx="3302000" cy="2222500"/>
          </a:xfrm>
          <a:prstGeom prst="roundRect">
            <a:avLst>
              <a:gd name="adj" fmla="val 0"/>
            </a:avLst>
          </a:prstGeom>
          <a:solidFill>
            <a:srgbClr val="2563EB">
              <a:alpha val="10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318000" y="1625600"/>
            <a:ext cx="3302000" cy="812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52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360°</a:t>
            </a:r>
            <a:endParaRPr lang="en-US" sz="1100"/>
          </a:p>
        </p:txBody>
      </p:sp>
      <p:sp>
        <p:nvSpPr>
          <p:cNvPr id="14" name="AutoShape 14"/>
          <p:cNvSpPr/>
          <p:nvPr/>
        </p:nvSpPr>
        <p:spPr>
          <a:xfrm>
            <a:off x="4318000" y="2489200"/>
            <a:ext cx="3302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Omnidirectional Coverage</a:t>
            </a:r>
            <a:endParaRPr lang="en-US" sz="1100"/>
          </a:p>
        </p:txBody>
      </p:sp>
      <p:cxnSp>
        <p:nvCxnSpPr>
          <p:cNvPr id="15" name="Connector 15"/>
          <p:cNvCxnSpPr/>
          <p:nvPr/>
        </p:nvCxnSpPr>
        <p:spPr>
          <a:xfrm rot="-19098">
            <a:off x="4826018" y="2914650"/>
            <a:ext cx="2286000" cy="12700"/>
          </a:xfrm>
          <a:prstGeom prst="straightConnector1">
            <a:avLst/>
          </a:prstGeom>
          <a:solidFill>
            <a:srgbClr val="DEE0E3">
              <a:alpha val="100000"/>
            </a:srgbClr>
          </a:solidFill>
          <a:ln w="12700" cap="flat" cmpd="sng">
            <a:solidFill>
              <a:srgbClr val="2563EB">
                <a:alpha val="100000"/>
              </a:srgbClr>
            </a:solidFill>
            <a:prstDash val="dash"/>
            <a:round/>
            <a:headEnd type="none" w="med" len="med"/>
            <a:tailEnd type="none" w="med" len="med"/>
          </a:ln>
        </p:spPr>
      </p:cxnSp>
      <p:sp>
        <p:nvSpPr>
          <p:cNvPr id="16" name="AutoShape 16"/>
          <p:cNvSpPr/>
          <p:nvPr/>
        </p:nvSpPr>
        <p:spPr>
          <a:xfrm>
            <a:off x="4318000" y="3048000"/>
            <a:ext cx="33020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 outer-perimeter nodes with full azimuth. No blind spots in any direction.</a:t>
            </a:r>
            <a:endParaRPr lang="en-US" sz="1100"/>
          </a:p>
        </p:txBody>
      </p:sp>
      <p:sp>
        <p:nvSpPr>
          <p:cNvPr id="17" name="AutoShape 17"/>
          <p:cNvSpPr/>
          <p:nvPr/>
        </p:nvSpPr>
        <p:spPr>
          <a:xfrm>
            <a:off x="7874000" y="1422400"/>
            <a:ext cx="3556000" cy="22225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7874000" y="1701800"/>
            <a:ext cx="3556000" cy="660400"/>
          </a:xfrm>
          <a:prstGeom prst="rect">
            <a:avLst/>
          </a:prstGeom>
          <a:noFill/>
          <a:ln w="12700" cap="flat" cmpd="sng">
            <a:noFill/>
            <a:prstDash val="solid"/>
            <a:round/>
          </a:ln>
        </p:spPr>
        <p:txBody>
          <a:bodyPr vert="horz" wrap="none" lIns="0" tIns="0" rIns="0" bIns="0" rtlCol="0" anchor="ctr" anchorCtr="0"/>
          <a:lstStyle/>
          <a:p>
            <a:pPr marL="0" indent="0" algn="ctr">
              <a:lnSpc>
                <a:spcPct val="125000"/>
              </a:lnSpc>
              <a:defRPr/>
            </a:pPr>
            <a:r>
              <a:rPr lang="en-US" sz="4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0.1–6.2 GHz</a:t>
            </a:r>
            <a:endParaRPr lang="en-US" sz="1100"/>
          </a:p>
        </p:txBody>
      </p:sp>
      <p:sp>
        <p:nvSpPr>
          <p:cNvPr id="19" name="AutoShape 19"/>
          <p:cNvSpPr/>
          <p:nvPr/>
        </p:nvSpPr>
        <p:spPr>
          <a:xfrm>
            <a:off x="7874000" y="2489200"/>
            <a:ext cx="3556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Protocol Analysis Band</a:t>
            </a:r>
            <a:endParaRPr lang="en-US" sz="1100"/>
          </a:p>
        </p:txBody>
      </p:sp>
      <p:cxnSp>
        <p:nvCxnSpPr>
          <p:cNvPr id="20" name="Connector 20"/>
          <p:cNvCxnSpPr/>
          <p:nvPr/>
        </p:nvCxnSpPr>
        <p:spPr>
          <a:xfrm rot="-17188">
            <a:off x="8382016" y="2914650"/>
            <a:ext cx="2540000" cy="12700"/>
          </a:xfrm>
          <a:prstGeom prst="straightConnector1">
            <a:avLst/>
          </a:prstGeom>
          <a:solidFill>
            <a:srgbClr val="DEE0E3">
              <a:alpha val="100000"/>
            </a:srgbClr>
          </a:solidFill>
          <a:ln w="12700" cap="flat" cmpd="sng">
            <a:solidFill>
              <a:srgbClr val="E8A33D">
                <a:alpha val="100000"/>
              </a:srgbClr>
            </a:solidFill>
            <a:prstDash val="dash"/>
            <a:round/>
            <a:headEnd type="none" w="med" len="med"/>
            <a:tailEnd type="none" w="med" len="med"/>
          </a:ln>
        </p:spPr>
      </p:cxnSp>
      <p:sp>
        <p:nvSpPr>
          <p:cNvPr id="21" name="AutoShape 21"/>
          <p:cNvSpPr/>
          <p:nvPr/>
        </p:nvSpPr>
        <p:spPr>
          <a:xfrm>
            <a:off x="7874000" y="3048000"/>
            <a:ext cx="35560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Covers 2.4G/5.8G WiFi, all RC protocols, digital video links, telemetry.</a:t>
            </a:r>
            <a:endParaRPr lang="en-US" sz="1100"/>
          </a:p>
        </p:txBody>
      </p:sp>
      <p:sp>
        <p:nvSpPr>
          <p:cNvPr id="22" name="AutoShape 22"/>
          <p:cNvSpPr/>
          <p:nvPr/>
        </p:nvSpPr>
        <p:spPr>
          <a:xfrm>
            <a:off x="762000" y="3810000"/>
            <a:ext cx="10668000" cy="762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9800" y="3987800"/>
            <a:ext cx="406400" cy="406400"/>
          </a:xfrm>
          <a:prstGeom prst="rect">
            <a:avLst/>
          </a:prstGeom>
        </p:spPr>
      </p:pic>
      <p:sp>
        <p:nvSpPr>
          <p:cNvPr id="24" name="AutoShape 24"/>
          <p:cNvSpPr/>
          <p:nvPr/>
        </p:nvSpPr>
        <p:spPr>
          <a:xfrm>
            <a:off x="1473200" y="3886200"/>
            <a:ext cx="9779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Detection First — Protocol Fingerprinting &amp; Direction Finding</a:t>
            </a:r>
            <a:endParaRPr lang="en-US" sz="1100"/>
          </a:p>
        </p:txBody>
      </p:sp>
      <p:sp>
        <p:nvSpPr>
          <p:cNvPr id="25" name="AutoShape 25"/>
          <p:cNvSpPr/>
          <p:nvPr/>
        </p:nvSpPr>
        <p:spPr>
          <a:xfrm>
            <a:off x="1473200" y="4165600"/>
            <a:ext cx="9779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 nodes passively monitor the RF spectrum, identifying UAV control links and video transmissions by protocol fingerprint. Direction-finding arrays triangulate emitter position with zero active transmission during detection.</a:t>
            </a:r>
            <a:endParaRPr lang="en-US" sz="1100"/>
          </a:p>
        </p:txBody>
      </p:sp>
      <p:sp>
        <p:nvSpPr>
          <p:cNvPr id="26" name="AutoShape 26"/>
          <p:cNvSpPr/>
          <p:nvPr/>
        </p:nvSpPr>
        <p:spPr>
          <a:xfrm>
            <a:off x="762000" y="4673600"/>
            <a:ext cx="10668000" cy="7620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800" y="4851400"/>
            <a:ext cx="406400" cy="406400"/>
          </a:xfrm>
          <a:prstGeom prst="rect">
            <a:avLst/>
          </a:prstGeom>
        </p:spPr>
      </p:pic>
      <p:sp>
        <p:nvSpPr>
          <p:cNvPr id="28" name="AutoShape 28"/>
          <p:cNvSpPr/>
          <p:nvPr/>
        </p:nvSpPr>
        <p:spPr>
          <a:xfrm>
            <a:off x="1473200" y="4749800"/>
            <a:ext cx="9779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Authorized Precision Jamming — Targeted RC &amp; Video-Link Disruption</a:t>
            </a:r>
            <a:endParaRPr lang="en-US" sz="1100"/>
          </a:p>
        </p:txBody>
      </p:sp>
      <p:sp>
        <p:nvSpPr>
          <p:cNvPr id="29" name="AutoShape 29"/>
          <p:cNvSpPr/>
          <p:nvPr/>
        </p:nvSpPr>
        <p:spPr>
          <a:xfrm>
            <a:off x="1473200" y="5029200"/>
            <a:ext cx="9779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Upon human authorization, precision RF response targets only identified UAV control and video-link frequencies. Protocol-aware jamming disrupts the specific link without broadband noise, protecting civilian communications, GPS, WiFi, and mobile services.</a:t>
            </a:r>
            <a:endParaRPr lang="en-US" sz="1100"/>
          </a:p>
        </p:txBody>
      </p:sp>
      <p:sp>
        <p:nvSpPr>
          <p:cNvPr id="30" name="AutoShape 30"/>
          <p:cNvSpPr/>
          <p:nvPr/>
        </p:nvSpPr>
        <p:spPr>
          <a:xfrm>
            <a:off x="762000" y="5537200"/>
            <a:ext cx="10668000" cy="7620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9800" y="5715000"/>
            <a:ext cx="406400" cy="406400"/>
          </a:xfrm>
          <a:prstGeom prst="rect">
            <a:avLst/>
          </a:prstGeom>
        </p:spPr>
      </p:pic>
      <p:sp>
        <p:nvSpPr>
          <p:cNvPr id="32" name="AutoShape 32"/>
          <p:cNvSpPr/>
          <p:nvPr/>
        </p:nvSpPr>
        <p:spPr>
          <a:xfrm>
            <a:off x="1473200" y="5613400"/>
            <a:ext cx="9779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Civilian Communications Protection — Governing Design Condition</a:t>
            </a:r>
            <a:endParaRPr lang="en-US" sz="1100"/>
          </a:p>
        </p:txBody>
      </p:sp>
      <p:sp>
        <p:nvSpPr>
          <p:cNvPr id="33" name="AutoShape 33"/>
          <p:cNvSpPr/>
          <p:nvPr/>
        </p:nvSpPr>
        <p:spPr>
          <a:xfrm>
            <a:off x="1473200" y="5892800"/>
            <a:ext cx="9779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Protection of civilian communications, satellite navigation, WiFi, and public mobile services is a governing condition. Subject to spectrum permissions, aviation/communications regulations, and written project authorization.</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RF Protocol Analysis &amp; Precision Jamming</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11 / 30 | RF Detail</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Protocol-Aware Jamming — Disrupt Only the Target Link, Never the Spectrum</a:t>
            </a:r>
            <a:endParaRPr lang="en-US" sz="1100"/>
          </a:p>
        </p:txBody>
      </p:sp>
      <p:sp>
        <p:nvSpPr>
          <p:cNvPr id="7" name="AutoShape 7"/>
          <p:cNvSpPr/>
          <p:nvPr/>
        </p:nvSpPr>
        <p:spPr>
          <a:xfrm>
            <a:off x="762000" y="1422400"/>
            <a:ext cx="508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Supported Protocol Library</a:t>
            </a:r>
            <a:endParaRPr lang="en-US" sz="1100"/>
          </a:p>
        </p:txBody>
      </p:sp>
      <p:graphicFrame>
        <p:nvGraphicFramePr>
          <p:cNvPr id="8" name="Table 8"/>
          <p:cNvGraphicFramePr>
            <a:graphicFrameLocks noGrp="1"/>
          </p:cNvGraphicFramePr>
          <p:nvPr/>
        </p:nvGraphicFramePr>
        <p:xfrm>
          <a:off x="762000" y="1803400"/>
          <a:ext cx="5080000" cy="3048000"/>
        </p:xfrm>
        <a:graphic>
          <a:graphicData uri="http://schemas.openxmlformats.org/drawingml/2006/table">
            <a:tbl>
              <a:tblPr>
                <a:effectLst/>
              </a:tblPr>
              <a:tblGrid>
                <a:gridCol w="2032000"/>
                <a:gridCol w="1524000"/>
                <a:gridCol w="1524000"/>
              </a:tblGrid>
              <a:tr h="381000">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Protocol / Link</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Band</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Jamming</a:t>
                      </a:r>
                      <a:endParaRPr lang="en-US" sz="1100"/>
                    </a:p>
                  </a:txBody>
                  <a:tcPr marL="101600" marR="101600" marT="101600" marB="101600" anchor="t" anchorCtr="0">
                    <a:lnL>
                      <a:noFill/>
                    </a:lnL>
                    <a:lnR>
                      <a:noFill/>
                    </a:lnR>
                    <a:lnT>
                      <a:noFill/>
                    </a:lnT>
                    <a:lnB>
                      <a:noFill/>
                    </a:lnB>
                    <a:solidFill>
                      <a:srgbClr val="2563EB">
                        <a:alpha val="100000"/>
                      </a:srgbClr>
                    </a:solid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DJI OcuSync 2.0/3.0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2.4/5.8 GHz</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RC + Video</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DJI Lightbridge</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2.4 GHz</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RC + Video</a:t>
                      </a:r>
                      <a:endParaRPr lang="en-US" sz="1100"/>
                    </a:p>
                  </a:txBody>
                  <a:tcPr marL="101600" marR="101600" marT="101600" marB="101600" anchor="t" anchorCtr="0">
                    <a:lnL>
                      <a:noFill/>
                    </a:lnL>
                    <a:lnR>
                      <a:noFill/>
                    </a:lnR>
                    <a:lnT>
                      <a:noFill/>
                    </a:lnT>
                    <a:lnB>
                      <a:noFill/>
                    </a:lnB>
                    <a:solidFill>
                      <a:srgbClr val="2563EB">
                        <a:alpha val="6000"/>
                      </a:srgbClr>
                    </a:solid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WiFi-based (2.4/5G)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2.4/5.8 GHz</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RC + Video</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Analog FM Video</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5.8 GHz</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Video only</a:t>
                      </a:r>
                      <a:endParaRPr lang="en-US" sz="1100"/>
                    </a:p>
                  </a:txBody>
                  <a:tcPr marL="101600" marR="101600" marT="101600" marB="101600" anchor="t" anchorCtr="0">
                    <a:lnL>
                      <a:noFill/>
                    </a:lnL>
                    <a:lnR>
                      <a:noFill/>
                    </a:lnR>
                    <a:lnT>
                      <a:noFill/>
                    </a:lnT>
                    <a:lnB>
                      <a:noFill/>
                    </a:lnB>
                    <a:solidFill>
                      <a:srgbClr val="2563EB">
                        <a:alpha val="6000"/>
                      </a:srgbClr>
                    </a:solid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Custom / Hobby RC</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433M–2.4G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RC only</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GPS / GNSS Spoofing</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L1/L2 bands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Optional</a:t>
                      </a:r>
                      <a:endParaRPr lang="en-US" sz="1100"/>
                    </a:p>
                  </a:txBody>
                  <a:tcPr marL="101600" marR="101600" marT="101600" marB="101600" anchor="t" anchorCtr="0">
                    <a:lnL>
                      <a:noFill/>
                    </a:lnL>
                    <a:lnR>
                      <a:noFill/>
                    </a:lnR>
                    <a:lnT>
                      <a:noFill/>
                    </a:lnT>
                    <a:lnB>
                      <a:noFill/>
                    </a:lnB>
                    <a:solidFill>
                      <a:srgbClr val="2563EB">
                        <a:alpha val="6000"/>
                      </a:srgbClr>
                    </a:solid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Telemetry (MAVLink)</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433M/915M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Detect only</a:t>
                      </a:r>
                      <a:endParaRPr lang="en-US" sz="1100"/>
                    </a:p>
                  </a:txBody>
                  <a:tcPr marL="101600" marR="101600" marT="101600" marB="101600" anchor="t" anchorCtr="0">
                    <a:lnL>
                      <a:noFill/>
                    </a:lnL>
                    <a:lnR>
                      <a:noFill/>
                    </a:lnR>
                    <a:lnT>
                      <a:noFill/>
                    </a:lnT>
                    <a:lnB>
                      <a:noFill/>
                    </a:lnB>
                    <a:noFill/>
                  </a:tcPr>
                </a:tc>
              </a:tr>
            </a:tbl>
          </a:graphicData>
        </a:graphic>
      </p:graphicFrame>
      <p:sp>
        <p:nvSpPr>
          <p:cNvPr id="9" name="AutoShape 9"/>
          <p:cNvSpPr/>
          <p:nvPr/>
        </p:nvSpPr>
        <p:spPr>
          <a:xfrm>
            <a:off x="6350000" y="1422400"/>
            <a:ext cx="508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Precision Jamming vs. Broadband Noise</a:t>
            </a:r>
            <a:endParaRPr lang="en-US" sz="1100"/>
          </a:p>
        </p:txBody>
      </p:sp>
      <p:sp>
        <p:nvSpPr>
          <p:cNvPr id="10" name="AutoShape 10"/>
          <p:cNvSpPr/>
          <p:nvPr/>
        </p:nvSpPr>
        <p:spPr>
          <a:xfrm>
            <a:off x="6350000" y="1803400"/>
            <a:ext cx="5080000" cy="13970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527800" y="1905000"/>
            <a:ext cx="4724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Protocol-Aware Precision Jamming</a:t>
            </a:r>
            <a:endParaRPr lang="en-US" sz="1100"/>
          </a:p>
        </p:txBody>
      </p:sp>
      <p:sp>
        <p:nvSpPr>
          <p:cNvPr id="12" name="AutoShape 12"/>
          <p:cNvSpPr/>
          <p:nvPr/>
        </p:nvSpPr>
        <p:spPr>
          <a:xfrm>
            <a:off x="6527800" y="2209800"/>
            <a:ext cx="47244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Targets only identified UAV control and video-link frequencies. Narrowband, protocol-synchronized pulses. Zero impact on civilian WiFi, mobile, GPS, and aviation bands. Power efficient — 20–50W targeted vs. 500W+ broadband.</a:t>
            </a:r>
            <a:endParaRPr lang="en-US" sz="1100"/>
          </a:p>
        </p:txBody>
      </p:sp>
      <p:sp>
        <p:nvSpPr>
          <p:cNvPr id="13" name="AutoShape 13"/>
          <p:cNvSpPr/>
          <p:nvPr/>
        </p:nvSpPr>
        <p:spPr>
          <a:xfrm>
            <a:off x="6350000" y="3327400"/>
            <a:ext cx="5080000" cy="1397000"/>
          </a:xfrm>
          <a:prstGeom prst="roundRect">
            <a:avLst>
              <a:gd name="adj" fmla="val 0"/>
            </a:avLst>
          </a:prstGeom>
          <a:solidFill>
            <a:srgbClr val="C85050">
              <a:alpha val="8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527800" y="3429000"/>
            <a:ext cx="4724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Traditional Broadband Noise Jamming</a:t>
            </a:r>
            <a:endParaRPr lang="en-US" sz="1100"/>
          </a:p>
        </p:txBody>
      </p:sp>
      <p:sp>
        <p:nvSpPr>
          <p:cNvPr id="15" name="AutoShape 15"/>
          <p:cNvSpPr/>
          <p:nvPr/>
        </p:nvSpPr>
        <p:spPr>
          <a:xfrm>
            <a:off x="6527800" y="3733800"/>
            <a:ext cx="47244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Floods entire 2.4/5.8GHz bands with white noise. Disrupts all WiFi, Bluetooth, and mobile devices in range. High power consumption and heat. Often illegal without spectrum license. Collateral damage to civilian infrastructure.</a:t>
            </a:r>
            <a:endParaRPr lang="en-US" sz="1100"/>
          </a:p>
        </p:txBody>
      </p:sp>
      <p:sp>
        <p:nvSpPr>
          <p:cNvPr id="16" name="AutoShape 16"/>
          <p:cNvSpPr/>
          <p:nvPr/>
        </p:nvSpPr>
        <p:spPr>
          <a:xfrm>
            <a:off x="762000" y="5080000"/>
            <a:ext cx="10668000" cy="12700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9800" y="5257800"/>
            <a:ext cx="406400" cy="406400"/>
          </a:xfrm>
          <a:prstGeom prst="rect">
            <a:avLst/>
          </a:prstGeom>
        </p:spPr>
      </p:pic>
      <p:sp>
        <p:nvSpPr>
          <p:cNvPr id="18" name="AutoShape 18"/>
          <p:cNvSpPr/>
          <p:nvPr/>
        </p:nvSpPr>
        <p:spPr>
          <a:xfrm>
            <a:off x="1473200" y="5181600"/>
            <a:ext cx="977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Authorization — Human-in-the-Loop for All Active Response</a:t>
            </a:r>
            <a:endParaRPr lang="en-US" sz="1100"/>
          </a:p>
        </p:txBody>
      </p:sp>
      <p:sp>
        <p:nvSpPr>
          <p:cNvPr id="19" name="AutoShape 19"/>
          <p:cNvSpPr/>
          <p:nvPr/>
        </p:nvSpPr>
        <p:spPr>
          <a:xfrm>
            <a:off x="1473200" y="5511800"/>
            <a:ext cx="977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All jamming activation requires explicit human operator authorization. Automated detection runs continuously, but detect-to-engage transition is gated by operator confirmation. This ensures spectrum compliance, prevents false engagements, and maintains accountability. Emergency auto-engage available for pre-defined threat profiles with written authorization.</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3 — Mobile Microwave Countermeasure</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12 / 30 | Microwave</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High-Power Directed Microwave — 500m / 1km Range Against Fibre-Optic UAVs &amp; Swarms</a:t>
            </a:r>
            <a:endParaRPr lang="en-US" sz="1100"/>
          </a:p>
        </p:txBody>
      </p:sp>
      <p:sp>
        <p:nvSpPr>
          <p:cNvPr id="7" name="AutoShape 7"/>
          <p:cNvSpPr/>
          <p:nvPr/>
        </p:nvSpPr>
        <p:spPr>
          <a:xfrm>
            <a:off x="762000" y="1422400"/>
            <a:ext cx="2540000" cy="20320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651000"/>
            <a:ext cx="2540000" cy="762000"/>
          </a:xfrm>
          <a:prstGeom prst="rect">
            <a:avLst/>
          </a:prstGeom>
          <a:noFill/>
          <a:ln w="12700" cap="flat" cmpd="sng">
            <a:noFill/>
            <a:prstDash val="solid"/>
            <a:round/>
          </a:ln>
        </p:spPr>
        <p:txBody>
          <a:bodyPr vert="horz" wrap="none" lIns="0" tIns="0" rIns="0" bIns="0" rtlCol="0" anchor="ctr" anchorCtr="0"/>
          <a:lstStyle/>
          <a:p>
            <a:pPr marL="0" indent="0" algn="ctr">
              <a:lnSpc>
                <a:spcPct val="125000"/>
              </a:lnSpc>
              <a:defRPr/>
            </a:pPr>
            <a:r>
              <a:rPr lang="en-US" sz="36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500m–1km</a:t>
            </a:r>
            <a:endParaRPr lang="en-US" sz="1100"/>
          </a:p>
        </p:txBody>
      </p:sp>
      <p:sp>
        <p:nvSpPr>
          <p:cNvPr id="9" name="AutoShape 9"/>
          <p:cNvSpPr/>
          <p:nvPr/>
        </p:nvSpPr>
        <p:spPr>
          <a:xfrm>
            <a:off x="762000" y="24892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Effective Range</a:t>
            </a:r>
            <a:endParaRPr lang="en-US" sz="1100"/>
          </a:p>
        </p:txBody>
      </p:sp>
      <p:cxnSp>
        <p:nvCxnSpPr>
          <p:cNvPr id="10" name="Connector 10"/>
          <p:cNvCxnSpPr/>
          <p:nvPr/>
        </p:nvCxnSpPr>
        <p:spPr>
          <a:xfrm rot="-24554">
            <a:off x="1143023" y="2914650"/>
            <a:ext cx="1778000" cy="12700"/>
          </a:xfrm>
          <a:prstGeom prst="straightConnector1">
            <a:avLst/>
          </a:prstGeom>
          <a:solidFill>
            <a:srgbClr val="DEE0E3">
              <a:alpha val="100000"/>
            </a:srgbClr>
          </a:solidFill>
          <a:ln w="12700" cap="flat" cmpd="sng">
            <a:solidFill>
              <a:srgbClr val="E8A33D">
                <a:alpha val="100000"/>
              </a:srgbClr>
            </a:solidFill>
            <a:prstDash val="dash"/>
            <a:round/>
            <a:headEnd type="none" w="med" len="med"/>
            <a:tailEnd type="none" w="med" len="med"/>
          </a:ln>
        </p:spPr>
      </p:cxnSp>
      <p:sp>
        <p:nvSpPr>
          <p:cNvPr id="11" name="AutoShape 11"/>
          <p:cNvSpPr/>
          <p:nvPr/>
        </p:nvSpPr>
        <p:spPr>
          <a:xfrm>
            <a:off x="762000" y="30480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Deployed at Layer 2 ring (2km radius)</a:t>
            </a:r>
            <a:endParaRPr lang="en-US" sz="1100"/>
          </a:p>
        </p:txBody>
      </p:sp>
      <p:sp>
        <p:nvSpPr>
          <p:cNvPr id="12" name="AutoShape 12"/>
          <p:cNvSpPr/>
          <p:nvPr/>
        </p:nvSpPr>
        <p:spPr>
          <a:xfrm>
            <a:off x="3556000" y="1422400"/>
            <a:ext cx="2540000" cy="20320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3556000" y="1651000"/>
            <a:ext cx="254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HPM</a:t>
            </a:r>
            <a:endParaRPr lang="en-US" sz="1100"/>
          </a:p>
        </p:txBody>
      </p:sp>
      <p:sp>
        <p:nvSpPr>
          <p:cNvPr id="14" name="AutoShape 14"/>
          <p:cNvSpPr/>
          <p:nvPr/>
        </p:nvSpPr>
        <p:spPr>
          <a:xfrm>
            <a:off x="3556000" y="24892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High-Power Microwave</a:t>
            </a:r>
            <a:endParaRPr lang="en-US" sz="1100"/>
          </a:p>
        </p:txBody>
      </p:sp>
      <p:cxnSp>
        <p:nvCxnSpPr>
          <p:cNvPr id="15" name="Connector 15"/>
          <p:cNvCxnSpPr/>
          <p:nvPr/>
        </p:nvCxnSpPr>
        <p:spPr>
          <a:xfrm rot="-24554">
            <a:off x="3937023" y="2914650"/>
            <a:ext cx="1778000" cy="12700"/>
          </a:xfrm>
          <a:prstGeom prst="straightConnector1">
            <a:avLst/>
          </a:prstGeom>
          <a:solidFill>
            <a:srgbClr val="DEE0E3">
              <a:alpha val="100000"/>
            </a:srgbClr>
          </a:solidFill>
          <a:ln w="12700" cap="flat" cmpd="sng">
            <a:solidFill>
              <a:srgbClr val="E8A33D">
                <a:alpha val="100000"/>
              </a:srgbClr>
            </a:solidFill>
            <a:prstDash val="dash"/>
            <a:round/>
            <a:headEnd type="none" w="med" len="med"/>
            <a:tailEnd type="none" w="med" len="med"/>
          </a:ln>
        </p:spPr>
      </p:cxnSp>
      <p:sp>
        <p:nvSpPr>
          <p:cNvPr id="16" name="AutoShape 16"/>
          <p:cNvSpPr/>
          <p:nvPr/>
        </p:nvSpPr>
        <p:spPr>
          <a:xfrm>
            <a:off x="3556000" y="30480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Directed energy, phased-array antenna</a:t>
            </a:r>
            <a:endParaRPr lang="en-US" sz="1100"/>
          </a:p>
        </p:txBody>
      </p:sp>
      <p:sp>
        <p:nvSpPr>
          <p:cNvPr id="17" name="AutoShape 17"/>
          <p:cNvSpPr/>
          <p:nvPr/>
        </p:nvSpPr>
        <p:spPr>
          <a:xfrm>
            <a:off x="6350000" y="1422400"/>
            <a:ext cx="2540000" cy="20320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350000" y="1651000"/>
            <a:ext cx="254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Swarm</a:t>
            </a:r>
            <a:endParaRPr lang="en-US" sz="1100"/>
          </a:p>
        </p:txBody>
      </p:sp>
      <p:sp>
        <p:nvSpPr>
          <p:cNvPr id="19" name="AutoShape 19"/>
          <p:cNvSpPr/>
          <p:nvPr/>
        </p:nvSpPr>
        <p:spPr>
          <a:xfrm>
            <a:off x="6350000" y="24892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Area Countermeasure</a:t>
            </a:r>
            <a:endParaRPr lang="en-US" sz="1100"/>
          </a:p>
        </p:txBody>
      </p:sp>
      <p:cxnSp>
        <p:nvCxnSpPr>
          <p:cNvPr id="20" name="Connector 20"/>
          <p:cNvCxnSpPr/>
          <p:nvPr/>
        </p:nvCxnSpPr>
        <p:spPr>
          <a:xfrm rot="-24554">
            <a:off x="6731023" y="2914650"/>
            <a:ext cx="1778000" cy="12700"/>
          </a:xfrm>
          <a:prstGeom prst="straightConnector1">
            <a:avLst/>
          </a:prstGeom>
          <a:solidFill>
            <a:srgbClr val="DEE0E3">
              <a:alpha val="100000"/>
            </a:srgbClr>
          </a:solidFill>
          <a:ln w="12700" cap="flat" cmpd="sng">
            <a:solidFill>
              <a:srgbClr val="E8A33D">
                <a:alpha val="100000"/>
              </a:srgbClr>
            </a:solidFill>
            <a:prstDash val="dash"/>
            <a:round/>
            <a:headEnd type="none" w="med" len="med"/>
            <a:tailEnd type="none" w="med" len="med"/>
          </a:ln>
        </p:spPr>
      </p:cxnSp>
      <p:sp>
        <p:nvSpPr>
          <p:cNvPr id="21" name="AutoShape 21"/>
          <p:cNvSpPr/>
          <p:nvPr/>
        </p:nvSpPr>
        <p:spPr>
          <a:xfrm>
            <a:off x="6350000" y="3048000"/>
            <a:ext cx="254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Cone coverage defeats multi-UAV swarm attacks</a:t>
            </a:r>
            <a:endParaRPr lang="en-US" sz="1100"/>
          </a:p>
        </p:txBody>
      </p:sp>
      <p:sp>
        <p:nvSpPr>
          <p:cNvPr id="22" name="AutoShape 22"/>
          <p:cNvSpPr/>
          <p:nvPr/>
        </p:nvSpPr>
        <p:spPr>
          <a:xfrm>
            <a:off x="9144000" y="1422400"/>
            <a:ext cx="2286000" cy="20320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9144000" y="1651000"/>
            <a:ext cx="228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M/A</a:t>
            </a:r>
            <a:endParaRPr lang="en-US" sz="1100"/>
          </a:p>
        </p:txBody>
      </p:sp>
      <p:sp>
        <p:nvSpPr>
          <p:cNvPr id="24" name="AutoShape 24"/>
          <p:cNvSpPr/>
          <p:nvPr/>
        </p:nvSpPr>
        <p:spPr>
          <a:xfrm>
            <a:off x="9144000" y="2489200"/>
            <a:ext cx="2286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 / Auto</a:t>
            </a:r>
            <a:endParaRPr lang="en-US" sz="1100"/>
          </a:p>
        </p:txBody>
      </p:sp>
      <p:cxnSp>
        <p:nvCxnSpPr>
          <p:cNvPr id="25" name="Connector 25"/>
          <p:cNvCxnSpPr/>
          <p:nvPr/>
        </p:nvCxnSpPr>
        <p:spPr>
          <a:xfrm rot="-26443">
            <a:off x="9461524" y="2914650"/>
            <a:ext cx="1651000" cy="12700"/>
          </a:xfrm>
          <a:prstGeom prst="straightConnector1">
            <a:avLst/>
          </a:prstGeom>
          <a:solidFill>
            <a:srgbClr val="DEE0E3">
              <a:alpha val="100000"/>
            </a:srgbClr>
          </a:solidFill>
          <a:ln w="12700" cap="flat" cmpd="sng">
            <a:solidFill>
              <a:srgbClr val="E8A33D">
                <a:alpha val="100000"/>
              </a:srgbClr>
            </a:solidFill>
            <a:prstDash val="dash"/>
            <a:round/>
            <a:headEnd type="none" w="med" len="med"/>
            <a:tailEnd type="none" w="med" len="med"/>
          </a:ln>
        </p:spPr>
      </p:cxnSp>
      <p:sp>
        <p:nvSpPr>
          <p:cNvPr id="26" name="AutoShape 26"/>
          <p:cNvSpPr/>
          <p:nvPr/>
        </p:nvSpPr>
        <p:spPr>
          <a:xfrm>
            <a:off x="9144000" y="3048000"/>
            <a:ext cx="2286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Operator-gated engagement modes</a:t>
            </a:r>
            <a:endParaRPr lang="en-US" sz="1100"/>
          </a:p>
        </p:txBody>
      </p:sp>
      <p:sp>
        <p:nvSpPr>
          <p:cNvPr id="27" name="AutoShape 27"/>
          <p:cNvSpPr/>
          <p:nvPr/>
        </p:nvSpPr>
        <p:spPr>
          <a:xfrm>
            <a:off x="762000" y="3683000"/>
            <a:ext cx="10668000" cy="1270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28" name="Picture 2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9800" y="3860800"/>
            <a:ext cx="406400" cy="406400"/>
          </a:xfrm>
          <a:prstGeom prst="rect">
            <a:avLst/>
          </a:prstGeom>
        </p:spPr>
      </p:pic>
      <p:sp>
        <p:nvSpPr>
          <p:cNvPr id="29" name="AutoShape 29"/>
          <p:cNvSpPr/>
          <p:nvPr/>
        </p:nvSpPr>
        <p:spPr>
          <a:xfrm>
            <a:off x="1473200" y="3784600"/>
            <a:ext cx="977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How Microwave Countermeasure Works</a:t>
            </a:r>
            <a:endParaRPr lang="en-US" sz="1100"/>
          </a:p>
        </p:txBody>
      </p:sp>
      <p:sp>
        <p:nvSpPr>
          <p:cNvPr id="30" name="AutoShape 30"/>
          <p:cNvSpPr/>
          <p:nvPr/>
        </p:nvSpPr>
        <p:spPr>
          <a:xfrm>
            <a:off x="1473200" y="4114800"/>
            <a:ext cx="977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HPM emits focused directed EM energy that disrupts or destroys UAV onboard electronics. Unlike RF jamming that only disrupts links, HPM physically damages components — effective against fibre-optic UAVs with no RF link. Wide cone coverage engages multiple swarm targets simultaneously. Vehicle-mounted for mobility across the 2km ring.</a:t>
            </a:r>
            <a:endParaRPr lang="en-US" sz="1100"/>
          </a:p>
        </p:txBody>
      </p:sp>
      <p:sp>
        <p:nvSpPr>
          <p:cNvPr id="31" name="AutoShape 31"/>
          <p:cNvSpPr/>
          <p:nvPr/>
        </p:nvSpPr>
        <p:spPr>
          <a:xfrm>
            <a:off x="762000" y="5105400"/>
            <a:ext cx="10668000" cy="1244600"/>
          </a:xfrm>
          <a:prstGeom prst="roundRect">
            <a:avLst>
              <a:gd name="adj" fmla="val 0"/>
            </a:avLst>
          </a:prstGeom>
          <a:solidFill>
            <a:srgbClr val="C85050">
              <a:alpha val="8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800" y="5283200"/>
            <a:ext cx="406400" cy="406400"/>
          </a:xfrm>
          <a:prstGeom prst="rect">
            <a:avLst/>
          </a:prstGeom>
        </p:spPr>
      </p:pic>
      <p:sp>
        <p:nvSpPr>
          <p:cNvPr id="33" name="AutoShape 33"/>
          <p:cNvSpPr/>
          <p:nvPr/>
        </p:nvSpPr>
        <p:spPr>
          <a:xfrm>
            <a:off x="1473200" y="5207000"/>
            <a:ext cx="977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Safety &amp; Deployment Constraints</a:t>
            </a:r>
            <a:endParaRPr lang="en-US" sz="1100"/>
          </a:p>
        </p:txBody>
      </p:sp>
      <p:sp>
        <p:nvSpPr>
          <p:cNvPr id="34" name="AutoShape 34"/>
          <p:cNvSpPr/>
          <p:nvPr/>
        </p:nvSpPr>
        <p:spPr>
          <a:xfrm>
            <a:off x="1473200" y="5537200"/>
            <a:ext cx="9779000" cy="736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HPM deployed ONLY at Layer 2 ring (2km from core), never inside hazardous zone. Energy cones aimed upward and outward, away from personnel. All activations require operator authorization. Systems include safety interlocks, beam containment, and EMC certification. Subject to directed-energy weapon regulations.</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 4 — Mobile Laser Countermeasure</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13 / 30 | Laser</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High-Energy Laser — 2–3 km Range Against Fixed-Wing UAVs, Sensor Disruption &amp; Airframe Damage</a:t>
            </a:r>
            <a:endParaRPr lang="en-US" sz="1100"/>
          </a:p>
        </p:txBody>
      </p:sp>
      <p:sp>
        <p:nvSpPr>
          <p:cNvPr id="7" name="AutoShape 7"/>
          <p:cNvSpPr/>
          <p:nvPr/>
        </p:nvSpPr>
        <p:spPr>
          <a:xfrm>
            <a:off x="762000" y="1422400"/>
            <a:ext cx="3429000" cy="2159000"/>
          </a:xfrm>
          <a:prstGeom prst="roundRect">
            <a:avLst>
              <a:gd name="adj" fmla="val 0"/>
            </a:avLst>
          </a:prstGeom>
          <a:solidFill>
            <a:srgbClr val="4CAF50">
              <a:alpha val="10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651000"/>
            <a:ext cx="3429000" cy="812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5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2–3 km</a:t>
            </a:r>
            <a:endParaRPr lang="en-US" sz="1100"/>
          </a:p>
        </p:txBody>
      </p:sp>
      <p:sp>
        <p:nvSpPr>
          <p:cNvPr id="9" name="AutoShape 9"/>
          <p:cNvSpPr/>
          <p:nvPr/>
        </p:nvSpPr>
        <p:spPr>
          <a:xfrm>
            <a:off x="762000" y="2540000"/>
            <a:ext cx="3429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Effective Engagement Range</a:t>
            </a:r>
            <a:endParaRPr lang="en-US" sz="1100"/>
          </a:p>
        </p:txBody>
      </p:sp>
      <p:cxnSp>
        <p:nvCxnSpPr>
          <p:cNvPr id="10" name="Connector 10"/>
          <p:cNvCxnSpPr/>
          <p:nvPr/>
        </p:nvCxnSpPr>
        <p:spPr>
          <a:xfrm rot="-18093">
            <a:off x="1270017" y="2965450"/>
            <a:ext cx="2413000" cy="12700"/>
          </a:xfrm>
          <a:prstGeom prst="straightConnector1">
            <a:avLst/>
          </a:prstGeom>
          <a:solidFill>
            <a:srgbClr val="DEE0E3">
              <a:alpha val="100000"/>
            </a:srgbClr>
          </a:solidFill>
          <a:ln w="12700" cap="flat" cmpd="sng">
            <a:solidFill>
              <a:srgbClr val="4CAF50">
                <a:alpha val="100000"/>
              </a:srgbClr>
            </a:solidFill>
            <a:prstDash val="dash"/>
            <a:round/>
            <a:headEnd type="none" w="med" len="med"/>
            <a:tailEnd type="none" w="med" len="med"/>
          </a:ln>
        </p:spPr>
      </p:cxnSp>
      <p:sp>
        <p:nvSpPr>
          <p:cNvPr id="11" name="AutoShape 11"/>
          <p:cNvSpPr/>
          <p:nvPr/>
        </p:nvSpPr>
        <p:spPr>
          <a:xfrm>
            <a:off x="762000" y="3098800"/>
            <a:ext cx="3429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Deployed at Layer 3 ring (3km radius). Precision beam engages single fixed-wing targets.</a:t>
            </a:r>
            <a:endParaRPr lang="en-US" sz="1100"/>
          </a:p>
        </p:txBody>
      </p:sp>
      <p:sp>
        <p:nvSpPr>
          <p:cNvPr id="12" name="AutoShape 12"/>
          <p:cNvSpPr/>
          <p:nvPr/>
        </p:nvSpPr>
        <p:spPr>
          <a:xfrm>
            <a:off x="4445000" y="1422400"/>
            <a:ext cx="3429000" cy="2159000"/>
          </a:xfrm>
          <a:prstGeom prst="roundRect">
            <a:avLst>
              <a:gd name="adj" fmla="val 0"/>
            </a:avLst>
          </a:prstGeom>
          <a:solidFill>
            <a:srgbClr val="4CAF50">
              <a:alpha val="10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445000" y="1651000"/>
            <a:ext cx="3429000" cy="812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HEL</a:t>
            </a:r>
            <a:endParaRPr lang="en-US" sz="1100"/>
          </a:p>
        </p:txBody>
      </p:sp>
      <p:sp>
        <p:nvSpPr>
          <p:cNvPr id="14" name="AutoShape 14"/>
          <p:cNvSpPr/>
          <p:nvPr/>
        </p:nvSpPr>
        <p:spPr>
          <a:xfrm>
            <a:off x="4445000" y="2540000"/>
            <a:ext cx="3429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High-Energy Laser</a:t>
            </a:r>
            <a:endParaRPr lang="en-US" sz="1100"/>
          </a:p>
        </p:txBody>
      </p:sp>
      <p:cxnSp>
        <p:nvCxnSpPr>
          <p:cNvPr id="15" name="Connector 15"/>
          <p:cNvCxnSpPr/>
          <p:nvPr/>
        </p:nvCxnSpPr>
        <p:spPr>
          <a:xfrm rot="-18093">
            <a:off x="4953017" y="2965450"/>
            <a:ext cx="2413000" cy="12700"/>
          </a:xfrm>
          <a:prstGeom prst="straightConnector1">
            <a:avLst/>
          </a:prstGeom>
          <a:solidFill>
            <a:srgbClr val="DEE0E3">
              <a:alpha val="100000"/>
            </a:srgbClr>
          </a:solidFill>
          <a:ln w="12700" cap="flat" cmpd="sng">
            <a:solidFill>
              <a:srgbClr val="4CAF50">
                <a:alpha val="100000"/>
              </a:srgbClr>
            </a:solidFill>
            <a:prstDash val="dash"/>
            <a:round/>
            <a:headEnd type="none" w="med" len="med"/>
            <a:tailEnd type="none" w="med" len="med"/>
          </a:ln>
        </p:spPr>
      </p:cxnSp>
      <p:sp>
        <p:nvSpPr>
          <p:cNvPr id="16" name="AutoShape 16"/>
          <p:cNvSpPr/>
          <p:nvPr/>
        </p:nvSpPr>
        <p:spPr>
          <a:xfrm>
            <a:off x="4445000" y="3098800"/>
            <a:ext cx="3429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Solid-state fiber laser. Silent, invisible beam. Infinite magazine — no ammunition resupply.</a:t>
            </a:r>
            <a:endParaRPr lang="en-US" sz="1100"/>
          </a:p>
        </p:txBody>
      </p:sp>
      <p:sp>
        <p:nvSpPr>
          <p:cNvPr id="17" name="AutoShape 17"/>
          <p:cNvSpPr/>
          <p:nvPr/>
        </p:nvSpPr>
        <p:spPr>
          <a:xfrm>
            <a:off x="8128000" y="1422400"/>
            <a:ext cx="3302000" cy="2159000"/>
          </a:xfrm>
          <a:prstGeom prst="roundRect">
            <a:avLst>
              <a:gd name="adj" fmla="val 0"/>
            </a:avLst>
          </a:prstGeom>
          <a:solidFill>
            <a:srgbClr val="4CAF50">
              <a:alpha val="10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128000" y="1651000"/>
            <a:ext cx="3302000" cy="812800"/>
          </a:xfrm>
          <a:prstGeom prst="rect">
            <a:avLst/>
          </a:prstGeom>
          <a:noFill/>
          <a:ln w="12700" cap="flat" cmpd="sng">
            <a:noFill/>
            <a:prstDash val="solid"/>
            <a:round/>
          </a:ln>
        </p:spPr>
        <p:txBody>
          <a:bodyPr vert="horz" wrap="none" lIns="0" tIns="0" rIns="0" bIns="0" rtlCol="0" anchor="ctr" anchorCtr="0"/>
          <a:lstStyle/>
          <a:p>
            <a:pPr marL="0" indent="0" algn="ctr">
              <a:lnSpc>
                <a:spcPct val="125000"/>
              </a:lnSpc>
              <a:defRPr/>
            </a:pPr>
            <a:r>
              <a:rPr lang="en-US" sz="4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Fixed-Wing</a:t>
            </a:r>
            <a:endParaRPr lang="en-US" sz="1100"/>
          </a:p>
        </p:txBody>
      </p:sp>
      <p:sp>
        <p:nvSpPr>
          <p:cNvPr id="19" name="AutoShape 19"/>
          <p:cNvSpPr/>
          <p:nvPr/>
        </p:nvSpPr>
        <p:spPr>
          <a:xfrm>
            <a:off x="8128000" y="2540000"/>
            <a:ext cx="3302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Primary Target Class</a:t>
            </a:r>
            <a:endParaRPr lang="en-US" sz="1100"/>
          </a:p>
        </p:txBody>
      </p:sp>
      <p:cxnSp>
        <p:nvCxnSpPr>
          <p:cNvPr id="20" name="Connector 20"/>
          <p:cNvCxnSpPr/>
          <p:nvPr/>
        </p:nvCxnSpPr>
        <p:spPr>
          <a:xfrm rot="-18093">
            <a:off x="8572517" y="2965450"/>
            <a:ext cx="2413000" cy="12700"/>
          </a:xfrm>
          <a:prstGeom prst="straightConnector1">
            <a:avLst/>
          </a:prstGeom>
          <a:solidFill>
            <a:srgbClr val="DEE0E3">
              <a:alpha val="100000"/>
            </a:srgbClr>
          </a:solidFill>
          <a:ln w="12700" cap="flat" cmpd="sng">
            <a:solidFill>
              <a:srgbClr val="4CAF50">
                <a:alpha val="100000"/>
              </a:srgbClr>
            </a:solidFill>
            <a:prstDash val="dash"/>
            <a:round/>
            <a:headEnd type="none" w="med" len="med"/>
            <a:tailEnd type="none" w="med" len="med"/>
          </a:ln>
        </p:spPr>
      </p:cxnSp>
      <p:sp>
        <p:nvSpPr>
          <p:cNvPr id="21" name="AutoShape 21"/>
          <p:cNvSpPr/>
          <p:nvPr/>
        </p:nvSpPr>
        <p:spPr>
          <a:xfrm>
            <a:off x="8128000" y="3098800"/>
            <a:ext cx="330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EO/IR sensor blinding, wing surface heating, structural failure. High-speed approach intercept.</a:t>
            </a:r>
            <a:endParaRPr lang="en-US" sz="1100"/>
          </a:p>
        </p:txBody>
      </p:sp>
      <p:sp>
        <p:nvSpPr>
          <p:cNvPr id="22" name="AutoShape 22"/>
          <p:cNvSpPr/>
          <p:nvPr/>
        </p:nvSpPr>
        <p:spPr>
          <a:xfrm>
            <a:off x="762000" y="3784600"/>
            <a:ext cx="10668000" cy="1270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9800" y="3962400"/>
            <a:ext cx="406400" cy="406400"/>
          </a:xfrm>
          <a:prstGeom prst="rect">
            <a:avLst/>
          </a:prstGeom>
        </p:spPr>
      </p:pic>
      <p:sp>
        <p:nvSpPr>
          <p:cNvPr id="24" name="AutoShape 24"/>
          <p:cNvSpPr/>
          <p:nvPr/>
        </p:nvSpPr>
        <p:spPr>
          <a:xfrm>
            <a:off x="1473200" y="3886200"/>
            <a:ext cx="977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Sequence — Detect, Track, Lock, Burn</a:t>
            </a:r>
            <a:endParaRPr lang="en-US" sz="1100"/>
          </a:p>
        </p:txBody>
      </p:sp>
      <p:sp>
        <p:nvSpPr>
          <p:cNvPr id="25" name="AutoShape 25"/>
          <p:cNvSpPr/>
          <p:nvPr/>
        </p:nvSpPr>
        <p:spPr>
          <a:xfrm>
            <a:off x="1473200" y="4216400"/>
            <a:ext cx="977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and RF sensors detect and classify the fixed-wing target. The laser turret slews to target bearing and begins precision tracking with integrated EO/IR camera. Once lock is confirmed and operator authorizes engagement, the high-energy laser fires a sustained beam. Effects progress from sensor blinding (seconds) to wing surface heating and structural failure (5–15 seconds). Silent operation — no audible discharge.</a:t>
            </a:r>
            <a:endParaRPr lang="en-US" sz="1100"/>
          </a:p>
        </p:txBody>
      </p:sp>
      <p:sp>
        <p:nvSpPr>
          <p:cNvPr id="26" name="AutoShape 26"/>
          <p:cNvSpPr/>
          <p:nvPr/>
        </p:nvSpPr>
        <p:spPr>
          <a:xfrm>
            <a:off x="762000" y="5207000"/>
            <a:ext cx="10668000" cy="1143000"/>
          </a:xfrm>
          <a:prstGeom prst="roundRect">
            <a:avLst>
              <a:gd name="adj" fmla="val 0"/>
            </a:avLst>
          </a:prstGeom>
          <a:solidFill>
            <a:srgbClr val="C85050">
              <a:alpha val="8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800" y="5384800"/>
            <a:ext cx="406400" cy="406400"/>
          </a:xfrm>
          <a:prstGeom prst="rect">
            <a:avLst/>
          </a:prstGeom>
        </p:spPr>
      </p:pic>
      <p:sp>
        <p:nvSpPr>
          <p:cNvPr id="28" name="AutoShape 28"/>
          <p:cNvSpPr/>
          <p:nvPr/>
        </p:nvSpPr>
        <p:spPr>
          <a:xfrm>
            <a:off x="1473200" y="5308600"/>
            <a:ext cx="977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Safety, Weather &amp; Regulatory Constraints</a:t>
            </a:r>
            <a:endParaRPr lang="en-US" sz="1100"/>
          </a:p>
        </p:txBody>
      </p:sp>
      <p:sp>
        <p:nvSpPr>
          <p:cNvPr id="29" name="AutoShape 29"/>
          <p:cNvSpPr/>
          <p:nvPr/>
        </p:nvSpPr>
        <p:spPr>
          <a:xfrm>
            <a:off x="1473200" y="5638800"/>
            <a:ext cx="9779000" cy="5842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systems deployed at Layer 3 ring (3km from core), never inside hazardous zone. Beam containment and eye-safety interlocks standard. Performance degraded in heavy fog, rain, or dust — acoustic/RF layers provide all-weather backup. Subject to national laser weapon regulations and aviation safety clearances. All activations require operator authorization.</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High-Speed FPV Interceptor</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14 / 30 | FPV</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Kinetic Intercept at ≥350 km/h — Net-Capture &amp; Collision Intercept Against Fixed-Wing UAVs</a:t>
            </a:r>
            <a:endParaRPr lang="en-US" sz="1100"/>
          </a:p>
        </p:txBody>
      </p:sp>
      <p:sp>
        <p:nvSpPr>
          <p:cNvPr id="7" name="AutoShape 7"/>
          <p:cNvSpPr/>
          <p:nvPr/>
        </p:nvSpPr>
        <p:spPr>
          <a:xfrm>
            <a:off x="762000" y="1422400"/>
            <a:ext cx="2540000" cy="2032000"/>
          </a:xfrm>
          <a:prstGeom prst="roundRect">
            <a:avLst>
              <a:gd name="adj" fmla="val 0"/>
            </a:avLst>
          </a:prstGeom>
          <a:solidFill>
            <a:srgbClr val="BFD7FF">
              <a:alpha val="10000"/>
            </a:srgbClr>
          </a:solidFill>
          <a:ln w="12700" cap="flat" cmpd="sng">
            <a:solidFill>
              <a:srgbClr val="BFD7FF">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651000"/>
            <a:ext cx="254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≥350</a:t>
            </a:r>
            <a:endParaRPr lang="en-US" sz="1100"/>
          </a:p>
        </p:txBody>
      </p:sp>
      <p:sp>
        <p:nvSpPr>
          <p:cNvPr id="9" name="AutoShape 9"/>
          <p:cNvSpPr/>
          <p:nvPr/>
        </p:nvSpPr>
        <p:spPr>
          <a:xfrm>
            <a:off x="762000" y="24384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km/h Top Speed</a:t>
            </a:r>
            <a:endParaRPr lang="en-US" sz="1100"/>
          </a:p>
        </p:txBody>
      </p:sp>
      <p:cxnSp>
        <p:nvCxnSpPr>
          <p:cNvPr id="10" name="Connector 10"/>
          <p:cNvCxnSpPr/>
          <p:nvPr/>
        </p:nvCxnSpPr>
        <p:spPr>
          <a:xfrm rot="-24554">
            <a:off x="1143023" y="2863850"/>
            <a:ext cx="1778000" cy="12700"/>
          </a:xfrm>
          <a:prstGeom prst="straightConnector1">
            <a:avLst/>
          </a:prstGeom>
          <a:solidFill>
            <a:srgbClr val="DEE0E3">
              <a:alpha val="100000"/>
            </a:srgbClr>
          </a:solidFill>
          <a:ln w="12700" cap="flat" cmpd="sng">
            <a:solidFill>
              <a:srgbClr val="BFD7FF">
                <a:alpha val="100000"/>
              </a:srgbClr>
            </a:solidFill>
            <a:prstDash val="dash"/>
            <a:round/>
            <a:headEnd type="none" w="med" len="med"/>
            <a:tailEnd type="none" w="med" len="med"/>
          </a:ln>
        </p:spPr>
      </p:cxnSp>
      <p:sp>
        <p:nvSpPr>
          <p:cNvPr id="11" name="AutoShape 11"/>
          <p:cNvSpPr/>
          <p:nvPr/>
        </p:nvSpPr>
        <p:spPr>
          <a:xfrm>
            <a:off x="762000" y="2997200"/>
            <a:ext cx="254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Outruns all commercial fixed-wing and most FPV targets</a:t>
            </a:r>
            <a:endParaRPr lang="en-US" sz="1100"/>
          </a:p>
        </p:txBody>
      </p:sp>
      <p:sp>
        <p:nvSpPr>
          <p:cNvPr id="12" name="AutoShape 12"/>
          <p:cNvSpPr/>
          <p:nvPr/>
        </p:nvSpPr>
        <p:spPr>
          <a:xfrm>
            <a:off x="3556000" y="1422400"/>
            <a:ext cx="2540000" cy="2032000"/>
          </a:xfrm>
          <a:prstGeom prst="roundRect">
            <a:avLst>
              <a:gd name="adj" fmla="val 0"/>
            </a:avLst>
          </a:prstGeom>
          <a:solidFill>
            <a:srgbClr val="BFD7FF">
              <a:alpha val="10000"/>
            </a:srgbClr>
          </a:solidFill>
          <a:ln w="12700" cap="flat" cmpd="sng">
            <a:solidFill>
              <a:srgbClr val="BFD7FF">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3556000" y="1651000"/>
            <a:ext cx="254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Net</a:t>
            </a:r>
            <a:endParaRPr lang="en-US" sz="1100"/>
          </a:p>
        </p:txBody>
      </p:sp>
      <p:sp>
        <p:nvSpPr>
          <p:cNvPr id="14" name="AutoShape 14"/>
          <p:cNvSpPr/>
          <p:nvPr/>
        </p:nvSpPr>
        <p:spPr>
          <a:xfrm>
            <a:off x="3556000" y="24384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Net-Capture System</a:t>
            </a:r>
            <a:endParaRPr lang="en-US" sz="1100"/>
          </a:p>
        </p:txBody>
      </p:sp>
      <p:cxnSp>
        <p:nvCxnSpPr>
          <p:cNvPr id="15" name="Connector 15"/>
          <p:cNvCxnSpPr/>
          <p:nvPr/>
        </p:nvCxnSpPr>
        <p:spPr>
          <a:xfrm rot="-24554">
            <a:off x="3937023" y="2863850"/>
            <a:ext cx="1778000" cy="12700"/>
          </a:xfrm>
          <a:prstGeom prst="straightConnector1">
            <a:avLst/>
          </a:prstGeom>
          <a:solidFill>
            <a:srgbClr val="DEE0E3">
              <a:alpha val="100000"/>
            </a:srgbClr>
          </a:solidFill>
          <a:ln w="12700" cap="flat" cmpd="sng">
            <a:solidFill>
              <a:srgbClr val="BFD7FF">
                <a:alpha val="100000"/>
              </a:srgbClr>
            </a:solidFill>
            <a:prstDash val="dash"/>
            <a:round/>
            <a:headEnd type="none" w="med" len="med"/>
            <a:tailEnd type="none" w="med" len="med"/>
          </a:ln>
        </p:spPr>
      </p:cxnSp>
      <p:sp>
        <p:nvSpPr>
          <p:cNvPr id="16" name="AutoShape 16"/>
          <p:cNvSpPr/>
          <p:nvPr/>
        </p:nvSpPr>
        <p:spPr>
          <a:xfrm>
            <a:off x="3556000" y="2997200"/>
            <a:ext cx="254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Deployable net captures target intact for forensic analysis</a:t>
            </a:r>
            <a:endParaRPr lang="en-US" sz="1100"/>
          </a:p>
        </p:txBody>
      </p:sp>
      <p:sp>
        <p:nvSpPr>
          <p:cNvPr id="17" name="AutoShape 17"/>
          <p:cNvSpPr/>
          <p:nvPr/>
        </p:nvSpPr>
        <p:spPr>
          <a:xfrm>
            <a:off x="6350000" y="1422400"/>
            <a:ext cx="2540000" cy="2032000"/>
          </a:xfrm>
          <a:prstGeom prst="roundRect">
            <a:avLst>
              <a:gd name="adj" fmla="val 0"/>
            </a:avLst>
          </a:prstGeom>
          <a:solidFill>
            <a:srgbClr val="BFD7FF">
              <a:alpha val="10000"/>
            </a:srgbClr>
          </a:solidFill>
          <a:ln w="12700" cap="flat" cmpd="sng">
            <a:solidFill>
              <a:srgbClr val="BFD7FF">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350000" y="1651000"/>
            <a:ext cx="254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Impact</a:t>
            </a:r>
            <a:endParaRPr lang="en-US" sz="1100"/>
          </a:p>
        </p:txBody>
      </p:sp>
      <p:sp>
        <p:nvSpPr>
          <p:cNvPr id="19" name="AutoShape 19"/>
          <p:cNvSpPr/>
          <p:nvPr/>
        </p:nvSpPr>
        <p:spPr>
          <a:xfrm>
            <a:off x="6350000" y="2438400"/>
            <a:ext cx="2540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Collision Intercept</a:t>
            </a:r>
            <a:endParaRPr lang="en-US" sz="1100"/>
          </a:p>
        </p:txBody>
      </p:sp>
      <p:cxnSp>
        <p:nvCxnSpPr>
          <p:cNvPr id="20" name="Connector 20"/>
          <p:cNvCxnSpPr/>
          <p:nvPr/>
        </p:nvCxnSpPr>
        <p:spPr>
          <a:xfrm rot="-24554">
            <a:off x="6731023" y="2863850"/>
            <a:ext cx="1778000" cy="12700"/>
          </a:xfrm>
          <a:prstGeom prst="straightConnector1">
            <a:avLst/>
          </a:prstGeom>
          <a:solidFill>
            <a:srgbClr val="DEE0E3">
              <a:alpha val="100000"/>
            </a:srgbClr>
          </a:solidFill>
          <a:ln w="12700" cap="flat" cmpd="sng">
            <a:solidFill>
              <a:srgbClr val="BFD7FF">
                <a:alpha val="100000"/>
              </a:srgbClr>
            </a:solidFill>
            <a:prstDash val="dash"/>
            <a:round/>
            <a:headEnd type="none" w="med" len="med"/>
            <a:tailEnd type="none" w="med" len="med"/>
          </a:ln>
        </p:spPr>
      </p:cxnSp>
      <p:sp>
        <p:nvSpPr>
          <p:cNvPr id="21" name="AutoShape 21"/>
          <p:cNvSpPr/>
          <p:nvPr/>
        </p:nvSpPr>
        <p:spPr>
          <a:xfrm>
            <a:off x="6350000" y="2997200"/>
            <a:ext cx="254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Kinetic impact disables airframe. Expendable interceptor</a:t>
            </a:r>
            <a:endParaRPr lang="en-US" sz="1100"/>
          </a:p>
        </p:txBody>
      </p:sp>
      <p:sp>
        <p:nvSpPr>
          <p:cNvPr id="22" name="AutoShape 22"/>
          <p:cNvSpPr/>
          <p:nvPr/>
        </p:nvSpPr>
        <p:spPr>
          <a:xfrm>
            <a:off x="9144000" y="1422400"/>
            <a:ext cx="2286000" cy="2032000"/>
          </a:xfrm>
          <a:prstGeom prst="roundRect">
            <a:avLst>
              <a:gd name="adj" fmla="val 0"/>
            </a:avLst>
          </a:prstGeom>
          <a:solidFill>
            <a:srgbClr val="BFD7FF">
              <a:alpha val="10000"/>
            </a:srgbClr>
          </a:solidFill>
          <a:ln w="12700" cap="flat" cmpd="sng">
            <a:solidFill>
              <a:srgbClr val="BFD7FF">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9144000" y="1651000"/>
            <a:ext cx="228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M/A</a:t>
            </a:r>
            <a:endParaRPr lang="en-US" sz="1100"/>
          </a:p>
        </p:txBody>
      </p:sp>
      <p:sp>
        <p:nvSpPr>
          <p:cNvPr id="24" name="AutoShape 24"/>
          <p:cNvSpPr/>
          <p:nvPr/>
        </p:nvSpPr>
        <p:spPr>
          <a:xfrm>
            <a:off x="9144000" y="2438400"/>
            <a:ext cx="2286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 / Auto</a:t>
            </a:r>
            <a:endParaRPr lang="en-US" sz="1100"/>
          </a:p>
        </p:txBody>
      </p:sp>
      <p:cxnSp>
        <p:nvCxnSpPr>
          <p:cNvPr id="25" name="Connector 25"/>
          <p:cNvCxnSpPr/>
          <p:nvPr/>
        </p:nvCxnSpPr>
        <p:spPr>
          <a:xfrm rot="-26443">
            <a:off x="9461524" y="2863850"/>
            <a:ext cx="1651000" cy="12700"/>
          </a:xfrm>
          <a:prstGeom prst="straightConnector1">
            <a:avLst/>
          </a:prstGeom>
          <a:solidFill>
            <a:srgbClr val="DEE0E3">
              <a:alpha val="100000"/>
            </a:srgbClr>
          </a:solidFill>
          <a:ln w="12700" cap="flat" cmpd="sng">
            <a:solidFill>
              <a:srgbClr val="BFD7FF">
                <a:alpha val="100000"/>
              </a:srgbClr>
            </a:solidFill>
            <a:prstDash val="dash"/>
            <a:round/>
            <a:headEnd type="none" w="med" len="med"/>
            <a:tailEnd type="none" w="med" len="med"/>
          </a:ln>
        </p:spPr>
      </p:cxnSp>
      <p:sp>
        <p:nvSpPr>
          <p:cNvPr id="26" name="AutoShape 26"/>
          <p:cNvSpPr/>
          <p:nvPr/>
        </p:nvSpPr>
        <p:spPr>
          <a:xfrm>
            <a:off x="9144000" y="2997200"/>
            <a:ext cx="2286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launch + autonomous terminal guidance</a:t>
            </a:r>
            <a:endParaRPr lang="en-US" sz="1100"/>
          </a:p>
        </p:txBody>
      </p:sp>
      <p:sp>
        <p:nvSpPr>
          <p:cNvPr id="27" name="AutoShape 27"/>
          <p:cNvSpPr/>
          <p:nvPr/>
        </p:nvSpPr>
        <p:spPr>
          <a:xfrm>
            <a:off x="762000" y="3683000"/>
            <a:ext cx="10668000" cy="12700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28" name="Picture 2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9800" y="3860800"/>
            <a:ext cx="406400" cy="406400"/>
          </a:xfrm>
          <a:prstGeom prst="rect">
            <a:avLst/>
          </a:prstGeom>
        </p:spPr>
      </p:pic>
      <p:sp>
        <p:nvSpPr>
          <p:cNvPr id="29" name="AutoShape 29"/>
          <p:cNvSpPr/>
          <p:nvPr/>
        </p:nvSpPr>
        <p:spPr>
          <a:xfrm>
            <a:off x="1473200" y="3784600"/>
            <a:ext cx="977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Intercept Workflow — Cue, Launch, Pursue, Capture / Impact</a:t>
            </a:r>
            <a:endParaRPr lang="en-US" sz="1100"/>
          </a:p>
        </p:txBody>
      </p:sp>
      <p:sp>
        <p:nvSpPr>
          <p:cNvPr id="30" name="AutoShape 30"/>
          <p:cNvSpPr/>
          <p:nvPr/>
        </p:nvSpPr>
        <p:spPr>
          <a:xfrm>
            <a:off x="1473200" y="4114800"/>
            <a:ext cx="977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Multi-sensor network detects and tracks the fixed-wing target, calculating intercept geometry. Operator authorizes launch from Layer 2/3 FPV stations. The interceptor accelerates to ≥350 km/h and pursues using autonomous terminal guidance with real-time sensor cueing. At terminal range, the interceptor deploys a capture net or executes kinetic collision. FPV interceptors are expendable, low-cost, and rapidly reloadable.</a:t>
            </a:r>
            <a:endParaRPr lang="en-US" sz="1100"/>
          </a:p>
        </p:txBody>
      </p:sp>
      <p:sp>
        <p:nvSpPr>
          <p:cNvPr id="31" name="AutoShape 31"/>
          <p:cNvSpPr/>
          <p:nvPr/>
        </p:nvSpPr>
        <p:spPr>
          <a:xfrm>
            <a:off x="762000" y="5105400"/>
            <a:ext cx="10668000" cy="12446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800" y="5283200"/>
            <a:ext cx="406400" cy="406400"/>
          </a:xfrm>
          <a:prstGeom prst="rect">
            <a:avLst/>
          </a:prstGeom>
        </p:spPr>
      </p:pic>
      <p:sp>
        <p:nvSpPr>
          <p:cNvPr id="33" name="AutoShape 33"/>
          <p:cNvSpPr/>
          <p:nvPr/>
        </p:nvSpPr>
        <p:spPr>
          <a:xfrm>
            <a:off x="1473200" y="5207000"/>
            <a:ext cx="977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Deployment &amp; Safety Considerations</a:t>
            </a:r>
            <a:endParaRPr lang="en-US" sz="1100"/>
          </a:p>
        </p:txBody>
      </p:sp>
      <p:sp>
        <p:nvSpPr>
          <p:cNvPr id="34" name="AutoShape 34"/>
          <p:cNvSpPr/>
          <p:nvPr/>
        </p:nvSpPr>
        <p:spPr>
          <a:xfrm>
            <a:off x="1473200" y="5537200"/>
            <a:ext cx="9779000" cy="7366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FPV launch stations positioned at Layer 2/3 ring locations, directed outward away from core facility. Interceptors fly pre-defined safe corridors with geofencing. Net-capture preferred over kinetic impact when debris risk is a concern. All launches require operator authorization. Interceptor recovery or controlled crash zones pre-designated. Subject to UAV operational regulations and aviation clearances.</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Multi-Sensor Data Fusion &amp; Command &amp; Control</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15 / 30 | C2 &amp; Fusion</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 RF + EO/IR Sensor Fusion — Unified Air Picture, Automated Threat Assessment, Sensor Cueing</a:t>
            </a:r>
            <a:endParaRPr lang="en-US" sz="1100"/>
          </a:p>
        </p:txBody>
      </p:sp>
      <p:sp>
        <p:nvSpPr>
          <p:cNvPr id="7" name="AutoShape 7"/>
          <p:cNvSpPr/>
          <p:nvPr/>
        </p:nvSpPr>
        <p:spPr>
          <a:xfrm>
            <a:off x="762000" y="14224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Sensor Fusion Architecture</a:t>
            </a:r>
            <a:endParaRPr lang="en-US" sz="1100"/>
          </a:p>
        </p:txBody>
      </p:sp>
      <p:graphicFrame>
        <p:nvGraphicFramePr>
          <p:cNvPr id="8" name="Table 8"/>
          <p:cNvGraphicFramePr>
            <a:graphicFrameLocks noGrp="1"/>
          </p:cNvGraphicFramePr>
          <p:nvPr/>
        </p:nvGraphicFramePr>
        <p:xfrm>
          <a:off x="762000" y="1803400"/>
          <a:ext cx="10668000" cy="2286000"/>
        </p:xfrm>
        <a:graphic>
          <a:graphicData uri="http://schemas.openxmlformats.org/drawingml/2006/table">
            <a:tbl>
              <a:tblPr>
                <a:effectLst/>
              </a:tblPr>
              <a:tblGrid>
                <a:gridCol w="1778000"/>
                <a:gridCol w="2032000"/>
                <a:gridCol w="2032000"/>
                <a:gridCol w="2286000"/>
                <a:gridCol w="2540000"/>
              </a:tblGrid>
              <a:tr h="419100">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Sensor Layer</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Strength</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Limitation</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Fusion Role</a:t>
                      </a:r>
                      <a:endParaRPr lang="en-US" sz="1100"/>
                    </a:p>
                  </a:txBody>
                  <a:tcPr marL="101600" marR="101600" marT="101600" marB="101600" anchor="t" anchorCtr="0">
                    <a:lnL>
                      <a:noFill/>
                    </a:lnL>
                    <a:lnR>
                      <a:noFill/>
                    </a:lnR>
                    <a:lnT>
                      <a:noFill/>
                    </a:lnT>
                    <a:lnB>
                      <a:noFill/>
                    </a:lnB>
                    <a:solidFill>
                      <a:srgbClr val="2563EB">
                        <a:alpha val="100000"/>
                      </a:srgbClr>
                    </a:solidFill>
                  </a:tcPr>
                </a:tc>
              </a:tr>
              <a:tr h="4699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0–3 km, 360°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all-weather, fibre-optic detect</a:t>
                      </a:r>
                      <a:endParaRPr lang="en-US" sz="1100"/>
                    </a:p>
                  </a:txBody>
                  <a:tcPr marL="101600" marR="101600" marT="95250" marB="9525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Range limited, ambient noise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Initial detection, classification, 3D track</a:t>
                      </a:r>
                      <a:endParaRPr lang="en-US" sz="1100"/>
                    </a:p>
                  </a:txBody>
                  <a:tcPr marL="101600" marR="101600" marT="95250" marB="95250" anchor="t" anchorCtr="0">
                    <a:lnL>
                      <a:noFill/>
                    </a:lnL>
                    <a:lnR>
                      <a:noFill/>
                    </a:lnR>
                    <a:lnT>
                      <a:noFill/>
                    </a:lnT>
                    <a:lnB>
                      <a:noFill/>
                    </a:lnB>
                    <a:noFill/>
                  </a:tcPr>
                </a:tc>
              </a:tr>
              <a:tr h="4699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0–10 km, 360°</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Long range, protocol ID, direction find</a:t>
                      </a:r>
                      <a:endParaRPr lang="en-US" sz="1100"/>
                    </a:p>
                  </a:txBody>
                  <a:tcPr marL="101600" marR="101600" marT="95250" marB="9525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Fibre-optic invisible, RF quiet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Extended detection, emitter ID, jamming cue</a:t>
                      </a:r>
                      <a:endParaRPr lang="en-US" sz="1100"/>
                    </a:p>
                  </a:txBody>
                  <a:tcPr marL="101600" marR="101600" marT="95250" marB="95250" anchor="t" anchorCtr="0">
                    <a:lnL>
                      <a:noFill/>
                    </a:lnL>
                    <a:lnR>
                      <a:noFill/>
                    </a:lnR>
                    <a:lnT>
                      <a:noFill/>
                    </a:lnT>
                    <a:lnB>
                      <a:noFill/>
                    </a:lnB>
                    <a:solidFill>
                      <a:srgbClr val="2563EB">
                        <a:alpha val="6000"/>
                      </a:srgbClr>
                    </a:solidFill>
                  </a:tcPr>
                </a:tc>
              </a:tr>
              <a:tr h="4699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EO/IR Camera</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Cued, 0–5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Visual ID, tracking, evidence record</a:t>
                      </a:r>
                      <a:endParaRPr lang="en-US" sz="1100"/>
                    </a:p>
                  </a:txBody>
                  <a:tcPr marL="101600" marR="101600" marT="95250" marB="9525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Weather, daylight, narrow FOV</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Visual confirmation, laser/microwave cue</a:t>
                      </a:r>
                      <a:endParaRPr lang="en-US" sz="1100"/>
                    </a:p>
                  </a:txBody>
                  <a:tcPr marL="101600" marR="101600" marT="95250" marB="95250" anchor="t" anchorCtr="0">
                    <a:lnL>
                      <a:noFill/>
                    </a:lnL>
                    <a:lnR>
                      <a:noFill/>
                    </a:lnR>
                    <a:lnT>
                      <a:noFill/>
                    </a:lnT>
                    <a:lnB>
                      <a:noFill/>
                    </a:lnB>
                    <a:noFill/>
                  </a:tcPr>
                </a:tc>
              </a:tr>
              <a:tr h="4572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Radar (Optional)</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Outer perimeter only</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All-weather track, velocity data</a:t>
                      </a:r>
                      <a:endParaRPr lang="en-US" sz="1100"/>
                    </a:p>
                  </a:txBody>
                  <a:tcPr marL="101600" marR="101600" marT="88900" marB="889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emission, hazardous zone ban</a:t>
                      </a:r>
                      <a:endParaRPr lang="en-US" sz="1100"/>
                    </a:p>
                  </a:txBody>
                  <a:tcPr marL="101600" marR="101600" marT="88900" marB="889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Supplemental track at safe offset only</a:t>
                      </a:r>
                      <a:endParaRPr lang="en-US" sz="1100"/>
                    </a:p>
                  </a:txBody>
                  <a:tcPr marL="101600" marR="101600" marT="88900" marB="88900" anchor="t" anchorCtr="0">
                    <a:lnL>
                      <a:noFill/>
                    </a:lnL>
                    <a:lnR>
                      <a:noFill/>
                    </a:lnR>
                    <a:lnT>
                      <a:noFill/>
                    </a:lnT>
                    <a:lnB>
                      <a:noFill/>
                    </a:lnB>
                    <a:solidFill>
                      <a:srgbClr val="2563EB">
                        <a:alpha val="6000"/>
                      </a:srgbClr>
                    </a:solidFill>
                  </a:tcPr>
                </a:tc>
              </a:tr>
            </a:tbl>
          </a:graphicData>
        </a:graphic>
      </p:graphicFrame>
      <p:sp>
        <p:nvSpPr>
          <p:cNvPr id="9" name="AutoShape 9"/>
          <p:cNvSpPr/>
          <p:nvPr/>
        </p:nvSpPr>
        <p:spPr>
          <a:xfrm>
            <a:off x="762000" y="4292600"/>
            <a:ext cx="5207000" cy="20574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939800" y="4419600"/>
            <a:ext cx="48514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Threat Assessment &amp; Prioritization</a:t>
            </a:r>
            <a:endParaRPr lang="en-US" sz="1100"/>
          </a:p>
        </p:txBody>
      </p:sp>
      <p:sp>
        <p:nvSpPr>
          <p:cNvPr id="11" name="AutoShape 11"/>
          <p:cNvSpPr/>
          <p:nvPr/>
        </p:nvSpPr>
        <p:spPr>
          <a:xfrm>
            <a:off x="939800" y="4775200"/>
            <a:ext cx="4851400" cy="14478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Track fusion:</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Kalman filter combines acoustic TDOA + RF AOA + EO bearing into single 3D track</a:t>
            </a:r>
            <a:endParaRPr lang="en-US" sz="1100"/>
          </a:p>
          <a:p>
            <a:pPr marL="0" indent="0" algn="l">
              <a:lnSpc>
                <a:spcPct val="108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Classification:</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ML ensemble identifies UAV type, payload, and threat level from multi-modal signatures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Priority ranking:</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Speed, heading, altitude, proximity, and payload class determine engagement order</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Sensor cueing:</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Detection sensors automatically cue tracking sensors and countermeasure turrets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223000" y="4292600"/>
            <a:ext cx="5207000" cy="20574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400800" y="4419600"/>
            <a:ext cx="48514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C2 System Capabilities</a:t>
            </a:r>
            <a:endParaRPr lang="en-US" sz="1100"/>
          </a:p>
        </p:txBody>
      </p:sp>
      <p:sp>
        <p:nvSpPr>
          <p:cNvPr id="14" name="AutoShape 14"/>
          <p:cNvSpPr/>
          <p:nvPr/>
        </p:nvSpPr>
        <p:spPr>
          <a:xfrm>
            <a:off x="6400800" y="4775200"/>
            <a:ext cx="4851400" cy="14478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Unified air picture: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Single tactical display fuses all tracks, geofences, and countermeasure status</a:t>
            </a:r>
            <a:endParaRPr lang="en-US" sz="1100"/>
          </a:p>
          <a:p>
            <a:pPr marL="0" indent="0" algn="l">
              <a:lnSpc>
                <a:spcPct val="108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Rule-based engagement: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Configurable ROE automates detect-to-engage within operator-defined bounds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Audit trail:</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Every detection, classification, and engagement logged with timestamp for compliance</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Redundancy:</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Distributed processing — no single point of failure; nodes operate autonomously if C2 lost</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 / Automated Engagement Modes</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16 / 30 | Modes</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Four Operational Modes — Human-in-the-Loop as Default, Configurable Automation for High-Threat Scenarios</a:t>
            </a:r>
            <a:endParaRPr lang="en-US" sz="1100"/>
          </a:p>
        </p:txBody>
      </p:sp>
      <p:sp>
        <p:nvSpPr>
          <p:cNvPr id="7" name="AutoShape 7"/>
          <p:cNvSpPr/>
          <p:nvPr/>
        </p:nvSpPr>
        <p:spPr>
          <a:xfrm>
            <a:off x="762000" y="1422400"/>
            <a:ext cx="5207000" cy="23495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939800" y="1549400"/>
            <a:ext cx="48514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Mode 1 — Full Manual</a:t>
            </a:r>
            <a:endParaRPr lang="en-US" sz="1100"/>
          </a:p>
        </p:txBody>
      </p:sp>
      <p:sp>
        <p:nvSpPr>
          <p:cNvPr id="9" name="AutoShape 9"/>
          <p:cNvSpPr/>
          <p:nvPr/>
        </p:nvSpPr>
        <p:spPr>
          <a:xfrm>
            <a:off x="939800" y="1955800"/>
            <a:ext cx="48514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controls every step:</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detect, classify, track, authorize, engage, assess.</a:t>
            </a:r>
            <a:endParaRPr lang="en-US" sz="1100"/>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Use case: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Low-threat environments, regulatory requirements for full human control, training scenarios.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Response time: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30–60 seconds from detection to engagement (operator-dependent).</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Accountability:</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Complete audit trail of every operator decision and action.</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223000" y="1422400"/>
            <a:ext cx="5207000" cy="23495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400800" y="1549400"/>
            <a:ext cx="48514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Mode 2 — Assisted (Recommended Default)</a:t>
            </a:r>
            <a:endParaRPr lang="en-US" sz="1100"/>
          </a:p>
        </p:txBody>
      </p:sp>
      <p:sp>
        <p:nvSpPr>
          <p:cNvPr id="12" name="AutoShape 12"/>
          <p:cNvSpPr/>
          <p:nvPr/>
        </p:nvSpPr>
        <p:spPr>
          <a:xfrm>
            <a:off x="6400800" y="1955800"/>
            <a:ext cx="48514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Automated detect/track/classify</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with real-time threat assessment and recommended countermeasure.</a:t>
            </a:r>
            <a:endParaRPr lang="en-US" sz="1100"/>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authorizes engagement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with one-click confirmation. System handles targeting and execution.</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Response time: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8–15 seconds from detection to authorized engagement.</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Best balance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of speed, safety, and human accountability for most operational scenarios.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762000" y="3937000"/>
            <a:ext cx="5207000" cy="24130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939800" y="4064000"/>
            <a:ext cx="48514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Mode 3 — Semi-Autonomous</a:t>
            </a:r>
            <a:endParaRPr lang="en-US" sz="1100"/>
          </a:p>
        </p:txBody>
      </p:sp>
      <p:sp>
        <p:nvSpPr>
          <p:cNvPr id="15" name="AutoShape 15"/>
          <p:cNvSpPr/>
          <p:nvPr/>
        </p:nvSpPr>
        <p:spPr>
          <a:xfrm>
            <a:off x="939800" y="4470400"/>
            <a:ext cx="48514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Pre-defined engagement rules</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for specific threat profiles (e.g., swarm attack, high-speed FPV).</a:t>
            </a:r>
            <a:endParaRPr lang="en-US" sz="1100"/>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 auto-engages</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matching threats within operator-defined geofences and ROE bounds.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monitors</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and can override or abort at any time. Continuous alert notifications.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Response time: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3–5 seconds. Requires written site authorization and regulatory approval.</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6223000" y="3937000"/>
            <a:ext cx="5207000" cy="2413000"/>
          </a:xfrm>
          <a:prstGeom prst="roundRect">
            <a:avLst>
              <a:gd name="adj" fmla="val 0"/>
            </a:avLst>
          </a:prstGeom>
          <a:solidFill>
            <a:srgbClr val="C85050">
              <a:alpha val="8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400800" y="4064000"/>
            <a:ext cx="48514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Mode 4 — Emergency Auto-Engage</a:t>
            </a:r>
            <a:endParaRPr lang="en-US" sz="1100"/>
          </a:p>
        </p:txBody>
      </p:sp>
      <p:sp>
        <p:nvSpPr>
          <p:cNvPr id="18" name="AutoShape 18"/>
          <p:cNvSpPr/>
          <p:nvPr/>
        </p:nvSpPr>
        <p:spPr>
          <a:xfrm>
            <a:off x="6400800" y="4470400"/>
            <a:ext cx="48514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Immediate autonomous response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to confirmed imminent threats within core protection zone.</a:t>
            </a:r>
            <a:endParaRPr lang="en-US" sz="1100"/>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All countermeasures</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automatically prioritized and engaged based on threat severity and proximity.</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notified post-engagement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with full forensic record. Can be disabled remotely at any time.</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Response time: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&lt;2 seconds. Requires explicit written authorization, regulatory approval, and high-threat site classification.</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Sequence &amp; Kill Chain</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17 / 30 | Kill Chain</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Seven-Stage Closed-Loop Engagement — Sensor-to-Shooter in Under 15 Seconds (Assisted Mode)</a:t>
            </a:r>
            <a:endParaRPr lang="en-US" sz="1100"/>
          </a:p>
        </p:txBody>
      </p:sp>
      <p:sp>
        <p:nvSpPr>
          <p:cNvPr id="7" name="AutoShape 7"/>
          <p:cNvSpPr/>
          <p:nvPr/>
        </p:nvSpPr>
        <p:spPr>
          <a:xfrm>
            <a:off x="762000" y="1422400"/>
            <a:ext cx="1460500" cy="1016000"/>
          </a:xfrm>
          <a:prstGeom prst="roundRect">
            <a:avLst>
              <a:gd name="adj" fmla="val 0"/>
            </a:avLst>
          </a:prstGeom>
          <a:solidFill>
            <a:srgbClr val="2563EB">
              <a:alpha val="15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524000"/>
            <a:ext cx="1460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 DETECT</a:t>
            </a:r>
            <a:endParaRPr lang="en-US" sz="1100"/>
          </a:p>
        </p:txBody>
      </p:sp>
      <p:sp>
        <p:nvSpPr>
          <p:cNvPr id="9" name="AutoShape 9"/>
          <p:cNvSpPr/>
          <p:nvPr/>
        </p:nvSpPr>
        <p:spPr>
          <a:xfrm>
            <a:off x="812800" y="1854200"/>
            <a:ext cx="13589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 RF sensors identify UAV presence</a:t>
            </a:r>
            <a:endParaRPr lang="en-US" sz="1100"/>
          </a:p>
        </p:txBody>
      </p:sp>
      <p:cxnSp>
        <p:nvCxnSpPr>
          <p:cNvPr id="10" name="Connector 10"/>
          <p:cNvCxnSpPr/>
          <p:nvPr/>
        </p:nvCxnSpPr>
        <p:spPr>
          <a:xfrm rot="-171744">
            <a:off x="2222659" y="1924050"/>
            <a:ext cx="254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11" name="AutoShape 11"/>
          <p:cNvSpPr/>
          <p:nvPr/>
        </p:nvSpPr>
        <p:spPr>
          <a:xfrm>
            <a:off x="2476500" y="1422400"/>
            <a:ext cx="1460500" cy="1016000"/>
          </a:xfrm>
          <a:prstGeom prst="roundRect">
            <a:avLst>
              <a:gd name="adj" fmla="val 0"/>
            </a:avLst>
          </a:prstGeom>
          <a:solidFill>
            <a:srgbClr val="2563EB">
              <a:alpha val="15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2476500" y="1524000"/>
            <a:ext cx="1460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 CLASSIFY</a:t>
            </a:r>
            <a:endParaRPr lang="en-US" sz="1100"/>
          </a:p>
        </p:txBody>
      </p:sp>
      <p:sp>
        <p:nvSpPr>
          <p:cNvPr id="13" name="AutoShape 13"/>
          <p:cNvSpPr/>
          <p:nvPr/>
        </p:nvSpPr>
        <p:spPr>
          <a:xfrm>
            <a:off x="2527300" y="1854200"/>
            <a:ext cx="13589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ML identifies UAV type, payload, threat level</a:t>
            </a:r>
            <a:endParaRPr lang="en-US" sz="1100"/>
          </a:p>
        </p:txBody>
      </p:sp>
      <p:cxnSp>
        <p:nvCxnSpPr>
          <p:cNvPr id="14" name="Connector 14"/>
          <p:cNvCxnSpPr/>
          <p:nvPr/>
        </p:nvCxnSpPr>
        <p:spPr>
          <a:xfrm rot="-171744">
            <a:off x="3937159" y="1924050"/>
            <a:ext cx="254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15" name="AutoShape 15"/>
          <p:cNvSpPr/>
          <p:nvPr/>
        </p:nvSpPr>
        <p:spPr>
          <a:xfrm>
            <a:off x="4191000" y="1422400"/>
            <a:ext cx="1460500" cy="1016000"/>
          </a:xfrm>
          <a:prstGeom prst="roundRect">
            <a:avLst>
              <a:gd name="adj" fmla="val 0"/>
            </a:avLst>
          </a:prstGeom>
          <a:solidFill>
            <a:srgbClr val="2563EB">
              <a:alpha val="15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4191000" y="1524000"/>
            <a:ext cx="1460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 TRACK</a:t>
            </a:r>
            <a:endParaRPr lang="en-US" sz="1100"/>
          </a:p>
        </p:txBody>
      </p:sp>
      <p:sp>
        <p:nvSpPr>
          <p:cNvPr id="17" name="AutoShape 17"/>
          <p:cNvSpPr/>
          <p:nvPr/>
        </p:nvSpPr>
        <p:spPr>
          <a:xfrm>
            <a:off x="4241800" y="1854200"/>
            <a:ext cx="13589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Fused 3D track, trajectory prediction, EO cue</a:t>
            </a:r>
            <a:endParaRPr lang="en-US" sz="1100"/>
          </a:p>
        </p:txBody>
      </p:sp>
      <p:cxnSp>
        <p:nvCxnSpPr>
          <p:cNvPr id="18" name="Connector 18"/>
          <p:cNvCxnSpPr/>
          <p:nvPr/>
        </p:nvCxnSpPr>
        <p:spPr>
          <a:xfrm rot="-171744">
            <a:off x="5651659" y="1924050"/>
            <a:ext cx="254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19" name="AutoShape 19"/>
          <p:cNvSpPr/>
          <p:nvPr/>
        </p:nvSpPr>
        <p:spPr>
          <a:xfrm>
            <a:off x="5905500" y="1422400"/>
            <a:ext cx="1460500" cy="1016000"/>
          </a:xfrm>
          <a:prstGeom prst="roundRect">
            <a:avLst>
              <a:gd name="adj" fmla="val 0"/>
            </a:avLst>
          </a:prstGeom>
          <a:solidFill>
            <a:srgbClr val="E8A33D">
              <a:alpha val="15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5905500" y="1524000"/>
            <a:ext cx="1460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 PRIORITIZE</a:t>
            </a:r>
            <a:endParaRPr lang="en-US" sz="1100"/>
          </a:p>
        </p:txBody>
      </p:sp>
      <p:sp>
        <p:nvSpPr>
          <p:cNvPr id="21" name="AutoShape 21"/>
          <p:cNvSpPr/>
          <p:nvPr/>
        </p:nvSpPr>
        <p:spPr>
          <a:xfrm>
            <a:off x="5956300" y="1854200"/>
            <a:ext cx="13589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Threat ranking by speed, heading, proximity, payload</a:t>
            </a:r>
            <a:endParaRPr lang="en-US" sz="1100"/>
          </a:p>
        </p:txBody>
      </p:sp>
      <p:cxnSp>
        <p:nvCxnSpPr>
          <p:cNvPr id="22" name="Connector 22"/>
          <p:cNvCxnSpPr/>
          <p:nvPr/>
        </p:nvCxnSpPr>
        <p:spPr>
          <a:xfrm rot="-171744">
            <a:off x="7366159" y="1924050"/>
            <a:ext cx="254000" cy="12700"/>
          </a:xfrm>
          <a:prstGeom prst="straightConnector1">
            <a:avLst/>
          </a:prstGeom>
          <a:solidFill>
            <a:srgbClr val="DEE0E3">
              <a:alpha val="100000"/>
            </a:srgbClr>
          </a:solidFill>
          <a:ln w="25400" cap="flat" cmpd="sng">
            <a:solidFill>
              <a:srgbClr val="E8A33D">
                <a:alpha val="100000"/>
              </a:srgbClr>
            </a:solidFill>
            <a:prstDash val="solid"/>
            <a:round/>
            <a:headEnd type="none" w="lg" len="lg"/>
            <a:tailEnd type="arrow" w="lg" len="lg"/>
          </a:ln>
        </p:spPr>
      </p:cxnSp>
      <p:sp>
        <p:nvSpPr>
          <p:cNvPr id="23" name="AutoShape 23"/>
          <p:cNvSpPr/>
          <p:nvPr/>
        </p:nvSpPr>
        <p:spPr>
          <a:xfrm>
            <a:off x="7620000" y="1422400"/>
            <a:ext cx="1460500" cy="1016000"/>
          </a:xfrm>
          <a:prstGeom prst="roundRect">
            <a:avLst>
              <a:gd name="adj" fmla="val 0"/>
            </a:avLst>
          </a:prstGeom>
          <a:solidFill>
            <a:srgbClr val="E8A33D">
              <a:alpha val="15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7620000" y="1524000"/>
            <a:ext cx="1460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5. AUTHORIZE</a:t>
            </a:r>
            <a:endParaRPr lang="en-US" sz="1100"/>
          </a:p>
        </p:txBody>
      </p:sp>
      <p:sp>
        <p:nvSpPr>
          <p:cNvPr id="25" name="AutoShape 25"/>
          <p:cNvSpPr/>
          <p:nvPr/>
        </p:nvSpPr>
        <p:spPr>
          <a:xfrm>
            <a:off x="7670800" y="1854200"/>
            <a:ext cx="13589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one-click confirm (Assisted mode)</a:t>
            </a:r>
            <a:endParaRPr lang="en-US" sz="1100"/>
          </a:p>
        </p:txBody>
      </p:sp>
      <p:cxnSp>
        <p:nvCxnSpPr>
          <p:cNvPr id="26" name="Connector 26"/>
          <p:cNvCxnSpPr/>
          <p:nvPr/>
        </p:nvCxnSpPr>
        <p:spPr>
          <a:xfrm rot="-171744">
            <a:off x="9080659" y="1924050"/>
            <a:ext cx="254000" cy="12700"/>
          </a:xfrm>
          <a:prstGeom prst="straightConnector1">
            <a:avLst/>
          </a:prstGeom>
          <a:solidFill>
            <a:srgbClr val="DEE0E3">
              <a:alpha val="100000"/>
            </a:srgbClr>
          </a:solidFill>
          <a:ln w="25400" cap="flat" cmpd="sng">
            <a:solidFill>
              <a:srgbClr val="E8A33D">
                <a:alpha val="100000"/>
              </a:srgbClr>
            </a:solidFill>
            <a:prstDash val="solid"/>
            <a:round/>
            <a:headEnd type="none" w="lg" len="lg"/>
            <a:tailEnd type="arrow" w="lg" len="lg"/>
          </a:ln>
        </p:spPr>
      </p:cxnSp>
      <p:sp>
        <p:nvSpPr>
          <p:cNvPr id="27" name="AutoShape 27"/>
          <p:cNvSpPr/>
          <p:nvPr/>
        </p:nvSpPr>
        <p:spPr>
          <a:xfrm>
            <a:off x="9334500" y="1422400"/>
            <a:ext cx="1460500" cy="1016000"/>
          </a:xfrm>
          <a:prstGeom prst="roundRect">
            <a:avLst>
              <a:gd name="adj" fmla="val 0"/>
            </a:avLst>
          </a:prstGeom>
          <a:solidFill>
            <a:srgbClr val="C85050">
              <a:alpha val="15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9334500" y="1524000"/>
            <a:ext cx="1460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6. ENGAGE</a:t>
            </a:r>
            <a:endParaRPr lang="en-US" sz="1100"/>
          </a:p>
        </p:txBody>
      </p:sp>
      <p:sp>
        <p:nvSpPr>
          <p:cNvPr id="29" name="AutoShape 29"/>
          <p:cNvSpPr/>
          <p:nvPr/>
        </p:nvSpPr>
        <p:spPr>
          <a:xfrm>
            <a:off x="9385300" y="1854200"/>
            <a:ext cx="13589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Optimal countermeasure auto-selected and fired</a:t>
            </a:r>
            <a:endParaRPr lang="en-US" sz="1100"/>
          </a:p>
        </p:txBody>
      </p:sp>
      <p:sp>
        <p:nvSpPr>
          <p:cNvPr id="30" name="AutoShape 30"/>
          <p:cNvSpPr/>
          <p:nvPr/>
        </p:nvSpPr>
        <p:spPr>
          <a:xfrm>
            <a:off x="762000" y="2667000"/>
            <a:ext cx="10668000" cy="8128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939800" y="2794000"/>
            <a:ext cx="103124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7. ASSESS — Battle Damage Assessment &amp; Closed-Loop Feedback</a:t>
            </a:r>
            <a:endParaRPr lang="en-US" sz="1100"/>
          </a:p>
        </p:txBody>
      </p:sp>
      <p:sp>
        <p:nvSpPr>
          <p:cNvPr id="32" name="AutoShape 32"/>
          <p:cNvSpPr/>
          <p:nvPr/>
        </p:nvSpPr>
        <p:spPr>
          <a:xfrm>
            <a:off x="939800" y="3098800"/>
            <a:ext cx="103124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Post-engagement sensors verify target neutralization. If target persists, system automatically re-engages with escalated countermeasure. Full forensic record logged. Feedback improves ML classification models.</a:t>
            </a:r>
            <a:endParaRPr lang="en-US" sz="1100"/>
          </a:p>
        </p:txBody>
      </p:sp>
      <p:sp>
        <p:nvSpPr>
          <p:cNvPr id="33" name="AutoShape 33"/>
          <p:cNvSpPr/>
          <p:nvPr/>
        </p:nvSpPr>
        <p:spPr>
          <a:xfrm>
            <a:off x="762000" y="36576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Timing Budget by Mode</a:t>
            </a:r>
            <a:endParaRPr lang="en-US" sz="1100"/>
          </a:p>
        </p:txBody>
      </p:sp>
      <p:graphicFrame>
        <p:nvGraphicFramePr>
          <p:cNvPr id="34" name="Table 34"/>
          <p:cNvGraphicFramePr>
            <a:graphicFrameLocks noGrp="1"/>
          </p:cNvGraphicFramePr>
          <p:nvPr/>
        </p:nvGraphicFramePr>
        <p:xfrm>
          <a:off x="762000" y="4038600"/>
          <a:ext cx="10668000" cy="2286000"/>
        </p:xfrm>
        <a:graphic>
          <a:graphicData uri="http://schemas.openxmlformats.org/drawingml/2006/table">
            <a:tbl>
              <a:tblPr>
                <a:effectLst/>
              </a:tblPr>
              <a:tblGrid>
                <a:gridCol w="2540000"/>
                <a:gridCol w="2032000"/>
                <a:gridCol w="2032000"/>
                <a:gridCol w="2032000"/>
                <a:gridCol w="2032000"/>
              </a:tblGrid>
              <a:tr h="419100">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Kill Chain Stage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Assisted</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Semi-Auto</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Emergency</a:t>
                      </a:r>
                      <a:endParaRPr lang="en-US" sz="1100"/>
                    </a:p>
                  </a:txBody>
                  <a:tcPr marL="101600" marR="101600" marT="101600" marB="101600" anchor="t" anchorCtr="0">
                    <a:lnL>
                      <a:noFill/>
                    </a:lnL>
                    <a:lnR>
                      <a:noFill/>
                    </a:lnR>
                    <a:lnT>
                      <a:noFill/>
                    </a:lnT>
                    <a:lnB>
                      <a:noFill/>
                    </a:lnB>
                    <a:solidFill>
                      <a:srgbClr val="2563EB">
                        <a:alpha val="100000"/>
                      </a:srgbClr>
                    </a:solidFill>
                  </a:tcPr>
                </a:tc>
              </a:tr>
              <a:tr h="3683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Detect → Classify → Track</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2–5 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2–5 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2–5 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2–5 s</a:t>
                      </a:r>
                      <a:endParaRPr lang="en-US" sz="1100"/>
                    </a:p>
                  </a:txBody>
                  <a:tcPr marL="101600" marR="101600" marT="101600" marB="101600" anchor="t" anchorCtr="0">
                    <a:lnL>
                      <a:noFill/>
                    </a:lnL>
                    <a:lnR>
                      <a:noFill/>
                    </a:lnR>
                    <a:lnT>
                      <a:noFill/>
                    </a:lnT>
                    <a:lnB>
                      <a:noFill/>
                    </a:lnB>
                    <a:noFill/>
                  </a:tcPr>
                </a:tc>
              </a:tr>
              <a:tr h="3683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Prioritize → Recommend</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10–20 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1–2 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&lt;1 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&lt;1 s</a:t>
                      </a:r>
                      <a:endParaRPr lang="en-US" sz="1100"/>
                    </a:p>
                  </a:txBody>
                  <a:tcPr marL="101600" marR="101600" marT="101600" marB="101600" anchor="t" anchorCtr="0">
                    <a:lnL>
                      <a:noFill/>
                    </a:lnL>
                    <a:lnR>
                      <a:noFill/>
                    </a:lnR>
                    <a:lnT>
                      <a:noFill/>
                    </a:lnT>
                    <a:lnB>
                      <a:noFill/>
                    </a:lnB>
                    <a:solidFill>
                      <a:srgbClr val="2563EB">
                        <a:alpha val="6000"/>
                      </a:srgbClr>
                    </a:solidFill>
                  </a:tcPr>
                </a:tc>
              </a:tr>
              <a:tr h="3683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Authorization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15–30 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5–8 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Pre-authorized</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Bypassed</a:t>
                      </a:r>
                      <a:endParaRPr lang="en-US" sz="1100"/>
                    </a:p>
                  </a:txBody>
                  <a:tcPr marL="101600" marR="101600" marT="101600" marB="101600" anchor="t" anchorCtr="0">
                    <a:lnL>
                      <a:noFill/>
                    </a:lnL>
                    <a:lnR>
                      <a:noFill/>
                    </a:lnR>
                    <a:lnT>
                      <a:noFill/>
                    </a:lnT>
                    <a:lnB>
                      <a:noFill/>
                    </a:lnB>
                    <a:noFill/>
                  </a:tcPr>
                </a:tc>
              </a:tr>
              <a:tr h="3683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 → Assess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5–10 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3–5 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3–5 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3–5 s</a:t>
                      </a:r>
                      <a:endParaRPr lang="en-US" sz="1100"/>
                    </a:p>
                  </a:txBody>
                  <a:tcPr marL="101600" marR="101600" marT="101600" marB="101600" anchor="t" anchorCtr="0">
                    <a:lnL>
                      <a:noFill/>
                    </a:lnL>
                    <a:lnR>
                      <a:noFill/>
                    </a:lnR>
                    <a:lnT>
                      <a:noFill/>
                    </a:lnT>
                    <a:lnB>
                      <a:noFill/>
                    </a:lnB>
                    <a:solidFill>
                      <a:srgbClr val="2563EB">
                        <a:alpha val="6000"/>
                      </a:srgbClr>
                    </a:solidFill>
                  </a:tcPr>
                </a:tc>
              </a:tr>
              <a:tr h="393700">
                <a:tc>
                  <a:txBody>
                    <a:bodyPr rtlCol="0"/>
                    <a:lstStyle/>
                    <a:p>
                      <a:pPr marL="0" indent="0" algn="ctr">
                        <a:lnSpc>
                          <a:spcPct val="100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Total End-to-End</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30–60 s</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8–15 s</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3–5 s</a:t>
                      </a:r>
                      <a:endParaRPr lang="en-US" sz="1100"/>
                    </a:p>
                  </a:txBody>
                  <a:tcPr marL="101600" marR="101600" marT="101600" marB="101600" anchor="t" anchorCtr="0">
                    <a:lnL>
                      <a:noFill/>
                    </a:lnL>
                    <a:lnR>
                      <a:noFill/>
                    </a:lnR>
                    <a:lnT>
                      <a:noFill/>
                    </a:lnT>
                    <a:lnB>
                      <a:noFill/>
                    </a:lnB>
                    <a:solidFill>
                      <a:srgbClr val="E8A33D">
                        <a:alpha val="10000"/>
                      </a:srgbClr>
                    </a:solidFill>
                  </a:tcPr>
                </a:tc>
                <a:tc>
                  <a:txBody>
                    <a:bodyPr rtlCol="0"/>
                    <a:lstStyle/>
                    <a:p>
                      <a:pPr marL="0" indent="0" algn="ctr">
                        <a:lnSpc>
                          <a:spcPct val="100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&lt;2 s</a:t>
                      </a:r>
                      <a:endParaRPr lang="en-US" sz="1100"/>
                    </a:p>
                  </a:txBody>
                  <a:tcPr marL="101600" marR="101600" marT="101600" marB="101600" anchor="t" anchorCtr="0">
                    <a:lnL>
                      <a:noFill/>
                    </a:lnL>
                    <a:lnR>
                      <a:noFill/>
                    </a:lnR>
                    <a:lnT>
                      <a:noFill/>
                    </a:lnT>
                    <a:lnB>
                      <a:noFill/>
                    </a:lnB>
                    <a:solidFill>
                      <a:srgbClr val="E8A33D">
                        <a:alpha val="1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 &amp; Performance Summary</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18 / 30 | Performance</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Layered Coverage, Redundant Detection, and Quantified Performance Across All Countermeasure Domains</a:t>
            </a:r>
            <a:endParaRPr lang="en-US" sz="1100"/>
          </a:p>
        </p:txBody>
      </p:sp>
      <p:sp>
        <p:nvSpPr>
          <p:cNvPr id="7" name="AutoShape 7"/>
          <p:cNvSpPr/>
          <p:nvPr/>
        </p:nvSpPr>
        <p:spPr>
          <a:xfrm>
            <a:off x="762000" y="14224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 Layer Performance Matrix</a:t>
            </a:r>
            <a:endParaRPr lang="en-US" sz="1100"/>
          </a:p>
        </p:txBody>
      </p:sp>
      <p:graphicFrame>
        <p:nvGraphicFramePr>
          <p:cNvPr id="8" name="Table 8"/>
          <p:cNvGraphicFramePr>
            <a:graphicFrameLocks noGrp="1"/>
          </p:cNvGraphicFramePr>
          <p:nvPr/>
        </p:nvGraphicFramePr>
        <p:xfrm>
          <a:off x="762000" y="1803400"/>
          <a:ext cx="10668000" cy="3048000"/>
        </p:xfrm>
        <a:graphic>
          <a:graphicData uri="http://schemas.openxmlformats.org/drawingml/2006/table">
            <a:tbl>
              <a:tblPr>
                <a:effectLst/>
              </a:tblPr>
              <a:tblGrid>
                <a:gridCol w="1778000"/>
                <a:gridCol w="1270000"/>
                <a:gridCol w="1270000"/>
                <a:gridCol w="1524000"/>
                <a:gridCol w="1524000"/>
                <a:gridCol w="1651000"/>
                <a:gridCol w="1651000"/>
              </a:tblGrid>
              <a:tr h="4191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 Layer</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Range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Simultaneous Targets</a:t>
                      </a:r>
                      <a:endParaRPr lang="en-US" sz="1100"/>
                    </a:p>
                  </a:txBody>
                  <a:tcPr marL="101600" marR="101600" marT="69850" marB="6985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Response Time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All-Weather</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Emission</a:t>
                      </a:r>
                      <a:endParaRPr lang="en-US" sz="1100"/>
                    </a:p>
                  </a:txBody>
                  <a:tcPr marL="101600" marR="101600" marT="101600" marB="101600" anchor="t" anchorCtr="0">
                    <a:lnL>
                      <a:noFill/>
                    </a:lnL>
                    <a:lnR>
                      <a:noFill/>
                    </a:lnR>
                    <a:lnT>
                      <a:noFill/>
                    </a:lnT>
                    <a:lnB>
                      <a:noFill/>
                    </a:lnB>
                    <a:solidFill>
                      <a:srgbClr val="2563EB">
                        <a:alpha val="100000"/>
                      </a:srgbClr>
                    </a:solidFill>
                  </a:tcPr>
                </a:tc>
              </a:tr>
              <a:tr h="4445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360° × 39 nodes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0–3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Unlimited</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&lt;2 s detect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Yes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(zero)</a:t>
                      </a:r>
                      <a:endParaRPr lang="en-US" sz="1100"/>
                    </a:p>
                  </a:txBody>
                  <a:tcPr marL="101600" marR="101600" marT="101600" marB="101600" anchor="t" anchorCtr="0">
                    <a:lnL>
                      <a:noFill/>
                    </a:lnL>
                    <a:lnR>
                      <a:noFill/>
                    </a:lnR>
                    <a:lnT>
                      <a:noFill/>
                    </a:lnT>
                    <a:lnB>
                      <a:noFill/>
                    </a:lnB>
                    <a:noFill/>
                  </a:tcPr>
                </a:tc>
              </a:tr>
              <a:tr h="4445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360° omni</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0–10 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Unlimited</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&lt;1 s detect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Yes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detect</a:t>
                      </a:r>
                      <a:endParaRPr lang="en-US" sz="1100"/>
                    </a:p>
                  </a:txBody>
                  <a:tcPr marL="101600" marR="101600" marT="101600" marB="101600" anchor="t" anchorCtr="0">
                    <a:lnL>
                      <a:noFill/>
                    </a:lnL>
                    <a:lnR>
                      <a:noFill/>
                    </a:lnR>
                    <a:lnT>
                      <a:noFill/>
                    </a:lnT>
                    <a:lnB>
                      <a:noFill/>
                    </a:lnB>
                    <a:solidFill>
                      <a:srgbClr val="2563EB">
                        <a:alpha val="6000"/>
                      </a:srgbClr>
                    </a:solidFill>
                  </a:tcPr>
                </a:tc>
              </a:tr>
              <a:tr h="4445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RF Jamming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360° targeted</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0–10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Multi-channel</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&lt;1 s engage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Yes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(authorized)</a:t>
                      </a:r>
                      <a:endParaRPr lang="en-US" sz="1100"/>
                    </a:p>
                  </a:txBody>
                  <a:tcPr marL="101600" marR="101600" marT="101600" marB="101600" anchor="t" anchorCtr="0">
                    <a:lnL>
                      <a:noFill/>
                    </a:lnL>
                    <a:lnR>
                      <a:noFill/>
                    </a:lnR>
                    <a:lnT>
                      <a:noFill/>
                    </a:lnT>
                    <a:lnB>
                      <a:noFill/>
                    </a:lnB>
                    <a:noFill/>
                  </a:tcPr>
                </a:tc>
              </a:tr>
              <a:tr h="4445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HPM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Cone (swarm)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500m–1km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Area (swarm)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3–5 s engage</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Yes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(authorized)</a:t>
                      </a:r>
                      <a:endParaRPr lang="en-US" sz="1100"/>
                    </a:p>
                  </a:txBody>
                  <a:tcPr marL="101600" marR="101600" marT="101600" marB="101600" anchor="t" anchorCtr="0">
                    <a:lnL>
                      <a:noFill/>
                    </a:lnL>
                    <a:lnR>
                      <a:noFill/>
                    </a:lnR>
                    <a:lnT>
                      <a:noFill/>
                    </a:lnT>
                    <a:lnB>
                      <a:noFill/>
                    </a:lnB>
                    <a:solidFill>
                      <a:srgbClr val="2563EB">
                        <a:alpha val="6000"/>
                      </a:srgbClr>
                    </a:solidFill>
                  </a:tcPr>
                </a:tc>
              </a:tr>
              <a:tr h="4445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HEL</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target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2–3 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1 at a time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5–15 s burn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Degraded</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(authorized)</a:t>
                      </a:r>
                      <a:endParaRPr lang="en-US" sz="1100"/>
                    </a:p>
                  </a:txBody>
                  <a:tcPr marL="101600" marR="101600" marT="101600" marB="101600" anchor="t" anchorCtr="0">
                    <a:lnL>
                      <a:noFill/>
                    </a:lnL>
                    <a:lnR>
                      <a:noFill/>
                    </a:lnR>
                    <a:lnT>
                      <a:noFill/>
                    </a:lnT>
                    <a:lnB>
                      <a:noFill/>
                    </a:lnB>
                    <a:noFill/>
                  </a:tcPr>
                </a:tc>
              </a:tr>
              <a:tr h="4064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FPV Interceptor</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 target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0–5 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Multi-launch</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10–20 s flight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Yes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(authorized)</a:t>
                      </a:r>
                      <a:endParaRPr lang="en-US" sz="1100"/>
                    </a:p>
                  </a:txBody>
                  <a:tcPr marL="101600" marR="101600" marT="101600" marB="101600" anchor="t" anchorCtr="0">
                    <a:lnL>
                      <a:noFill/>
                    </a:lnL>
                    <a:lnR>
                      <a:noFill/>
                    </a:lnR>
                    <a:lnT>
                      <a:noFill/>
                    </a:lnT>
                    <a:lnB>
                      <a:noFill/>
                    </a:lnB>
                    <a:solidFill>
                      <a:srgbClr val="2563EB">
                        <a:alpha val="6000"/>
                      </a:srgbClr>
                    </a:solidFill>
                  </a:tcPr>
                </a:tc>
              </a:tr>
            </a:tbl>
          </a:graphicData>
        </a:graphic>
      </p:graphicFrame>
      <p:sp>
        <p:nvSpPr>
          <p:cNvPr id="9" name="AutoShape 9"/>
          <p:cNvSpPr/>
          <p:nvPr/>
        </p:nvSpPr>
        <p:spPr>
          <a:xfrm>
            <a:off x="762000" y="5054600"/>
            <a:ext cx="10668000" cy="13208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939800" y="5181600"/>
            <a:ext cx="103124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Key Performance Takeaways</a:t>
            </a:r>
            <a:endParaRPr lang="en-US" sz="1100"/>
          </a:p>
        </p:txBody>
      </p:sp>
      <p:sp>
        <p:nvSpPr>
          <p:cNvPr id="11" name="AutoShape 11"/>
          <p:cNvSpPr/>
          <p:nvPr/>
        </p:nvSpPr>
        <p:spPr>
          <a:xfrm>
            <a:off x="939800" y="5511800"/>
            <a:ext cx="10312400" cy="736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Redundant detection:</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Acoustic + RF overlapping 360° coverage; fibre-optic UAVs detected by acoustic where RF is blind.</a:t>
            </a:r>
            <a:endParaRPr lang="en-US" sz="1100"/>
          </a:p>
          <a:p>
            <a:pPr marL="0" indent="0" algn="l">
              <a:lnSpc>
                <a:spcPct val="117000"/>
              </a:lnSpc>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Layered countermeasure:</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RF jam (10km) → Microwave (1km swarm) → Laser (3km fixed-wing) → FPV (5km kinetic). Every target class has two+ independent options.</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All-weather detection:</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Acoustic and RF operate in fog, rain, dust, darkness; only laser weather-degraded, backed by microwave and FPV.</a:t>
            </a:r>
            <a:endPar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Target-Countermeasure Matrix</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19 / 30 | Matrix</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Every UAV Threat Class Matched to Optimal Countermeasure — Primary, Secondary, and Detection Coverage</a:t>
            </a:r>
            <a:endParaRPr lang="en-US" sz="1100"/>
          </a:p>
        </p:txBody>
      </p:sp>
      <p:graphicFrame>
        <p:nvGraphicFramePr>
          <p:cNvPr id="7" name="Table 7"/>
          <p:cNvGraphicFramePr>
            <a:graphicFrameLocks noGrp="1"/>
          </p:cNvGraphicFramePr>
          <p:nvPr/>
        </p:nvGraphicFramePr>
        <p:xfrm>
          <a:off x="762000" y="1422400"/>
          <a:ext cx="10668000" cy="4191000"/>
        </p:xfrm>
        <a:graphic>
          <a:graphicData uri="http://schemas.openxmlformats.org/drawingml/2006/table">
            <a:tbl>
              <a:tblPr>
                <a:effectLst/>
              </a:tblPr>
              <a:tblGrid>
                <a:gridCol w="1778000"/>
                <a:gridCol w="1270000"/>
                <a:gridCol w="1270000"/>
                <a:gridCol w="1270000"/>
                <a:gridCol w="1270000"/>
                <a:gridCol w="1270000"/>
                <a:gridCol w="1270000"/>
                <a:gridCol w="1270000"/>
              </a:tblGrid>
              <a:tr h="5207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Target Class</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Detect</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RF Detect</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RF Jam</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FPV</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Best Counter</a:t>
                      </a:r>
                      <a:endParaRPr lang="en-US" sz="1100"/>
                    </a:p>
                  </a:txBody>
                  <a:tcPr marL="101600" marR="101600" marT="101600" marB="101600" anchor="t" anchorCtr="0">
                    <a:lnL>
                      <a:noFill/>
                    </a:lnL>
                    <a:lnR>
                      <a:noFill/>
                    </a:lnR>
                    <a:lnT>
                      <a:noFill/>
                    </a:lnT>
                    <a:lnB>
                      <a:noFill/>
                    </a:lnB>
                    <a:solidFill>
                      <a:srgbClr val="2563EB">
                        <a:alpha val="100000"/>
                      </a:srgbClr>
                    </a:solidFill>
                  </a:tcPr>
                </a:tc>
              </a:tr>
              <a:tr h="609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Multi-rotor (DJI class)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RF Jam (10km)</a:t>
                      </a:r>
                      <a:endParaRPr lang="en-US" sz="1100"/>
                    </a:p>
                  </a:txBody>
                  <a:tcPr marL="101600" marR="101600" marT="101600" marB="101600" anchor="t" anchorCtr="0">
                    <a:lnL>
                      <a:noFill/>
                    </a:lnL>
                    <a:lnR>
                      <a:noFill/>
                    </a:lnR>
                    <a:lnT>
                      <a:noFill/>
                    </a:lnT>
                    <a:lnB>
                      <a:noFill/>
                    </a:lnB>
                    <a:noFill/>
                  </a:tcPr>
                </a:tc>
              </a:tr>
              <a:tr h="609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Fixed-wing UAV</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 FPV</a:t>
                      </a:r>
                      <a:endParaRPr lang="en-US" sz="1100"/>
                    </a:p>
                  </a:txBody>
                  <a:tcPr marL="101600" marR="101600" marT="101600" marB="101600" anchor="t" anchorCtr="0">
                    <a:lnL>
                      <a:noFill/>
                    </a:lnL>
                    <a:lnR>
                      <a:noFill/>
                    </a:lnR>
                    <a:lnT>
                      <a:noFill/>
                    </a:lnT>
                    <a:lnB>
                      <a:noFill/>
                    </a:lnB>
                    <a:solidFill>
                      <a:srgbClr val="2563EB">
                        <a:alpha val="6000"/>
                      </a:srgbClr>
                    </a:solidFill>
                  </a:tcPr>
                </a:tc>
              </a:tr>
              <a:tr h="609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High-speed FPV</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 FPV</a:t>
                      </a:r>
                      <a:endParaRPr lang="en-US" sz="1100"/>
                    </a:p>
                  </a:txBody>
                  <a:tcPr marL="101600" marR="101600" marT="101600" marB="101600" anchor="t" anchorCtr="0">
                    <a:lnL>
                      <a:noFill/>
                    </a:lnL>
                    <a:lnR>
                      <a:noFill/>
                    </a:lnR>
                    <a:lnT>
                      <a:noFill/>
                    </a:lnT>
                    <a:lnB>
                      <a:noFill/>
                    </a:lnB>
                    <a:noFill/>
                  </a:tcPr>
                </a:tc>
              </a:tr>
              <a:tr h="609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Swarm (10+ UAVs)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(area)</a:t>
                      </a:r>
                      <a:endParaRPr lang="en-US" sz="1100"/>
                    </a:p>
                  </a:txBody>
                  <a:tcPr marL="101600" marR="101600" marT="101600" marB="101600" anchor="t" anchorCtr="0">
                    <a:lnL>
                      <a:noFill/>
                    </a:lnL>
                    <a:lnR>
                      <a:noFill/>
                    </a:lnR>
                    <a:lnT>
                      <a:noFill/>
                    </a:lnT>
                    <a:lnB>
                      <a:noFill/>
                    </a:lnB>
                    <a:solidFill>
                      <a:srgbClr val="2563EB">
                        <a:alpha val="6000"/>
                      </a:srgbClr>
                    </a:solidFill>
                  </a:tcPr>
                </a:tc>
              </a:tr>
              <a:tr h="609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Fibre-optic tethered</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(HPM)</a:t>
                      </a:r>
                      <a:endParaRPr lang="en-US" sz="1100"/>
                    </a:p>
                  </a:txBody>
                  <a:tcPr marL="101600" marR="101600" marT="101600" marB="101600" anchor="t" anchorCtr="0">
                    <a:lnL>
                      <a:noFill/>
                    </a:lnL>
                    <a:lnR>
                      <a:noFill/>
                    </a:lnR>
                    <a:lnT>
                      <a:noFill/>
                    </a:lnT>
                    <a:lnB>
                      <a:noFill/>
                    </a:lnB>
                    <a:noFill/>
                  </a:tcPr>
                </a:tc>
              </a:tr>
              <a:tr h="6223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Autonomous (pre-programmed)</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 Laser</a:t>
                      </a:r>
                      <a:endParaRPr lang="en-US" sz="1100"/>
                    </a:p>
                  </a:txBody>
                  <a:tcPr marL="101600" marR="101600" marT="101600" marB="101600" anchor="t" anchorCtr="0">
                    <a:lnL>
                      <a:noFill/>
                    </a:lnL>
                    <a:lnR>
                      <a:noFill/>
                    </a:lnR>
                    <a:lnT>
                      <a:noFill/>
                    </a:lnT>
                    <a:lnB>
                      <a:noFill/>
                    </a:lnB>
                    <a:solidFill>
                      <a:srgbClr val="2563EB">
                        <a:alpha val="6000"/>
                      </a:srgbClr>
                    </a:solidFill>
                  </a:tcPr>
                </a:tc>
              </a:tr>
            </a:tbl>
          </a:graphicData>
        </a:graphic>
      </p:graphicFrame>
      <p:sp>
        <p:nvSpPr>
          <p:cNvPr id="8" name="AutoShape 8"/>
          <p:cNvSpPr/>
          <p:nvPr/>
        </p:nvSpPr>
        <p:spPr>
          <a:xfrm>
            <a:off x="762000" y="5791200"/>
            <a:ext cx="10668000" cy="5588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939800" y="5867400"/>
            <a:ext cx="10312400" cy="406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1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 Primary / Highly Effective </a:t>
            </a: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 Secondary / Effective </a:t>
            </a:r>
            <a:r>
              <a:rPr lang="en-US" sz="11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 Limited / Last Resort </a:t>
            </a:r>
            <a:r>
              <a:rPr lang="en-US" sz="1100" b="1"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100" b="0" i="0" u="none" strike="noStrike">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 = Not Effective. Fibre-optic UAVs are RF-invisible — acoustic detection + microwave HPM is the only effective countermeasure chain.</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Deployment Planning &amp; Site Survey</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20 / 30 | Deployment</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Six-Phase Deployment Methodology — From Site Assessment to Operational Acceptance Testing</a:t>
            </a:r>
            <a:endParaRPr lang="en-US" sz="1100"/>
          </a:p>
        </p:txBody>
      </p:sp>
      <p:sp>
        <p:nvSpPr>
          <p:cNvPr id="7" name="AutoShape 7"/>
          <p:cNvSpPr/>
          <p:nvPr/>
        </p:nvSpPr>
        <p:spPr>
          <a:xfrm>
            <a:off x="762000" y="1422400"/>
            <a:ext cx="1714500" cy="1270000"/>
          </a:xfrm>
          <a:prstGeom prst="roundRect">
            <a:avLst>
              <a:gd name="adj" fmla="val 0"/>
            </a:avLst>
          </a:prstGeom>
          <a:solidFill>
            <a:srgbClr val="2563EB">
              <a:alpha val="12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524000"/>
            <a:ext cx="1714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1</a:t>
            </a:r>
            <a:endParaRPr lang="en-US" sz="1100"/>
          </a:p>
        </p:txBody>
      </p:sp>
      <p:sp>
        <p:nvSpPr>
          <p:cNvPr id="9" name="AutoShape 9"/>
          <p:cNvSpPr/>
          <p:nvPr/>
        </p:nvSpPr>
        <p:spPr>
          <a:xfrm>
            <a:off x="812800" y="1854200"/>
            <a:ext cx="16129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Site Survey</a:t>
            </a:r>
            <a:endParaRPr lang="en-US" sz="1100"/>
          </a:p>
        </p:txBody>
      </p:sp>
      <p:sp>
        <p:nvSpPr>
          <p:cNvPr id="10" name="AutoShape 10"/>
          <p:cNvSpPr/>
          <p:nvPr/>
        </p:nvSpPr>
        <p:spPr>
          <a:xfrm>
            <a:off x="812800" y="2159000"/>
            <a:ext cx="16129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Topography, obstacles, ambient noise, RF spectrum, power, network</a:t>
            </a:r>
            <a:endParaRPr lang="en-US" sz="1100"/>
          </a:p>
        </p:txBody>
      </p:sp>
      <p:cxnSp>
        <p:nvCxnSpPr>
          <p:cNvPr id="11" name="Connector 11"/>
          <p:cNvCxnSpPr/>
          <p:nvPr/>
        </p:nvCxnSpPr>
        <p:spPr>
          <a:xfrm rot="-171744">
            <a:off x="2476659" y="2051050"/>
            <a:ext cx="254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12" name="AutoShape 12"/>
          <p:cNvSpPr/>
          <p:nvPr/>
        </p:nvSpPr>
        <p:spPr>
          <a:xfrm>
            <a:off x="2730500" y="1422400"/>
            <a:ext cx="1714500" cy="1270000"/>
          </a:xfrm>
          <a:prstGeom prst="roundRect">
            <a:avLst>
              <a:gd name="adj" fmla="val 0"/>
            </a:avLst>
          </a:prstGeom>
          <a:solidFill>
            <a:srgbClr val="2563EB">
              <a:alpha val="12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2730500" y="1524000"/>
            <a:ext cx="1714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2</a:t>
            </a:r>
            <a:endParaRPr lang="en-US" sz="1100"/>
          </a:p>
        </p:txBody>
      </p:sp>
      <p:sp>
        <p:nvSpPr>
          <p:cNvPr id="14" name="AutoShape 14"/>
          <p:cNvSpPr/>
          <p:nvPr/>
        </p:nvSpPr>
        <p:spPr>
          <a:xfrm>
            <a:off x="2781300" y="1854200"/>
            <a:ext cx="16129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Risk Assessment</a:t>
            </a:r>
            <a:endParaRPr lang="en-US" sz="1100"/>
          </a:p>
        </p:txBody>
      </p:sp>
      <p:sp>
        <p:nvSpPr>
          <p:cNvPr id="15" name="AutoShape 15"/>
          <p:cNvSpPr/>
          <p:nvPr/>
        </p:nvSpPr>
        <p:spPr>
          <a:xfrm>
            <a:off x="2781300" y="2159000"/>
            <a:ext cx="16129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Hazard zone mapping, threat analysis, regulatory requirements, ROE</a:t>
            </a:r>
            <a:endParaRPr lang="en-US" sz="1100"/>
          </a:p>
        </p:txBody>
      </p:sp>
      <p:cxnSp>
        <p:nvCxnSpPr>
          <p:cNvPr id="16" name="Connector 16"/>
          <p:cNvCxnSpPr/>
          <p:nvPr/>
        </p:nvCxnSpPr>
        <p:spPr>
          <a:xfrm rot="-171744">
            <a:off x="4445159" y="2051050"/>
            <a:ext cx="254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17" name="AutoShape 17"/>
          <p:cNvSpPr/>
          <p:nvPr/>
        </p:nvSpPr>
        <p:spPr>
          <a:xfrm>
            <a:off x="4699000" y="1422400"/>
            <a:ext cx="1714500" cy="1270000"/>
          </a:xfrm>
          <a:prstGeom prst="roundRect">
            <a:avLst>
              <a:gd name="adj" fmla="val 0"/>
            </a:avLst>
          </a:prstGeom>
          <a:solidFill>
            <a:srgbClr val="2563EB">
              <a:alpha val="12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4699000" y="1524000"/>
            <a:ext cx="1714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3</a:t>
            </a:r>
            <a:endParaRPr lang="en-US" sz="1100"/>
          </a:p>
        </p:txBody>
      </p:sp>
      <p:sp>
        <p:nvSpPr>
          <p:cNvPr id="19" name="AutoShape 19"/>
          <p:cNvSpPr/>
          <p:nvPr/>
        </p:nvSpPr>
        <p:spPr>
          <a:xfrm>
            <a:off x="4749800" y="1854200"/>
            <a:ext cx="16129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Node Planning</a:t>
            </a:r>
            <a:endParaRPr lang="en-US" sz="1100"/>
          </a:p>
        </p:txBody>
      </p:sp>
      <p:sp>
        <p:nvSpPr>
          <p:cNvPr id="20" name="AutoShape 20"/>
          <p:cNvSpPr/>
          <p:nvPr/>
        </p:nvSpPr>
        <p:spPr>
          <a:xfrm>
            <a:off x="4749800" y="2159000"/>
            <a:ext cx="16129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39 acoustic positions, RF nodes, MW/Laser vehicles, FPV stations</a:t>
            </a:r>
            <a:endParaRPr lang="en-US" sz="1100"/>
          </a:p>
        </p:txBody>
      </p:sp>
      <p:cxnSp>
        <p:nvCxnSpPr>
          <p:cNvPr id="21" name="Connector 21"/>
          <p:cNvCxnSpPr/>
          <p:nvPr/>
        </p:nvCxnSpPr>
        <p:spPr>
          <a:xfrm rot="-171744">
            <a:off x="6413659" y="2051050"/>
            <a:ext cx="254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22" name="AutoShape 22"/>
          <p:cNvSpPr/>
          <p:nvPr/>
        </p:nvSpPr>
        <p:spPr>
          <a:xfrm>
            <a:off x="6667500" y="1422400"/>
            <a:ext cx="1714500" cy="1270000"/>
          </a:xfrm>
          <a:prstGeom prst="roundRect">
            <a:avLst>
              <a:gd name="adj" fmla="val 0"/>
            </a:avLst>
          </a:prstGeom>
          <a:solidFill>
            <a:srgbClr val="E8A33D">
              <a:alpha val="12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6667500" y="1524000"/>
            <a:ext cx="1714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4</a:t>
            </a:r>
            <a:endParaRPr lang="en-US" sz="1100"/>
          </a:p>
        </p:txBody>
      </p:sp>
      <p:sp>
        <p:nvSpPr>
          <p:cNvPr id="24" name="AutoShape 24"/>
          <p:cNvSpPr/>
          <p:nvPr/>
        </p:nvSpPr>
        <p:spPr>
          <a:xfrm>
            <a:off x="6718300" y="1854200"/>
            <a:ext cx="16129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Installation</a:t>
            </a:r>
            <a:endParaRPr lang="en-US" sz="1100"/>
          </a:p>
        </p:txBody>
      </p:sp>
      <p:sp>
        <p:nvSpPr>
          <p:cNvPr id="25" name="AutoShape 25"/>
          <p:cNvSpPr/>
          <p:nvPr/>
        </p:nvSpPr>
        <p:spPr>
          <a:xfrm>
            <a:off x="6718300" y="2159000"/>
            <a:ext cx="16129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Pole mounting, cabling, power, network, C2 center setup</a:t>
            </a:r>
            <a:endParaRPr lang="en-US" sz="1100"/>
          </a:p>
        </p:txBody>
      </p:sp>
      <p:cxnSp>
        <p:nvCxnSpPr>
          <p:cNvPr id="26" name="Connector 26"/>
          <p:cNvCxnSpPr/>
          <p:nvPr/>
        </p:nvCxnSpPr>
        <p:spPr>
          <a:xfrm rot="-171744">
            <a:off x="8382159" y="2051050"/>
            <a:ext cx="254000" cy="12700"/>
          </a:xfrm>
          <a:prstGeom prst="straightConnector1">
            <a:avLst/>
          </a:prstGeom>
          <a:solidFill>
            <a:srgbClr val="DEE0E3">
              <a:alpha val="100000"/>
            </a:srgbClr>
          </a:solidFill>
          <a:ln w="25400" cap="flat" cmpd="sng">
            <a:solidFill>
              <a:srgbClr val="E8A33D">
                <a:alpha val="100000"/>
              </a:srgbClr>
            </a:solidFill>
            <a:prstDash val="solid"/>
            <a:round/>
            <a:headEnd type="none" w="lg" len="lg"/>
            <a:tailEnd type="arrow" w="lg" len="lg"/>
          </a:ln>
        </p:spPr>
      </p:cxnSp>
      <p:sp>
        <p:nvSpPr>
          <p:cNvPr id="27" name="AutoShape 27"/>
          <p:cNvSpPr/>
          <p:nvPr/>
        </p:nvSpPr>
        <p:spPr>
          <a:xfrm>
            <a:off x="8636000" y="1422400"/>
            <a:ext cx="1714500" cy="1270000"/>
          </a:xfrm>
          <a:prstGeom prst="roundRect">
            <a:avLst>
              <a:gd name="adj" fmla="val 0"/>
            </a:avLst>
          </a:prstGeom>
          <a:solidFill>
            <a:srgbClr val="E8A33D">
              <a:alpha val="12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8636000" y="1524000"/>
            <a:ext cx="1714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5</a:t>
            </a:r>
            <a:endParaRPr lang="en-US" sz="1100"/>
          </a:p>
        </p:txBody>
      </p:sp>
      <p:sp>
        <p:nvSpPr>
          <p:cNvPr id="29" name="AutoShape 29"/>
          <p:cNvSpPr/>
          <p:nvPr/>
        </p:nvSpPr>
        <p:spPr>
          <a:xfrm>
            <a:off x="8686800" y="1854200"/>
            <a:ext cx="16129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Integration Test</a:t>
            </a:r>
            <a:endParaRPr lang="en-US" sz="1100"/>
          </a:p>
        </p:txBody>
      </p:sp>
      <p:sp>
        <p:nvSpPr>
          <p:cNvPr id="30" name="AutoShape 30"/>
          <p:cNvSpPr/>
          <p:nvPr/>
        </p:nvSpPr>
        <p:spPr>
          <a:xfrm>
            <a:off x="8686800" y="2159000"/>
            <a:ext cx="16129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Sensor fusion, C2 connectivity, countermeasure firing tests</a:t>
            </a:r>
            <a:endParaRPr lang="en-US" sz="1100"/>
          </a:p>
        </p:txBody>
      </p:sp>
      <p:cxnSp>
        <p:nvCxnSpPr>
          <p:cNvPr id="31" name="Connector 31"/>
          <p:cNvCxnSpPr/>
          <p:nvPr/>
        </p:nvCxnSpPr>
        <p:spPr>
          <a:xfrm rot="-171744">
            <a:off x="10350659" y="2051050"/>
            <a:ext cx="254000" cy="12700"/>
          </a:xfrm>
          <a:prstGeom prst="straightConnector1">
            <a:avLst/>
          </a:prstGeom>
          <a:solidFill>
            <a:srgbClr val="DEE0E3">
              <a:alpha val="100000"/>
            </a:srgbClr>
          </a:solidFill>
          <a:ln w="25400" cap="flat" cmpd="sng">
            <a:solidFill>
              <a:srgbClr val="E8A33D">
                <a:alpha val="100000"/>
              </a:srgbClr>
            </a:solidFill>
            <a:prstDash val="solid"/>
            <a:round/>
            <a:headEnd type="none" w="lg" len="lg"/>
            <a:tailEnd type="arrow" w="lg" len="lg"/>
          </a:ln>
        </p:spPr>
      </p:cxnSp>
      <p:sp>
        <p:nvSpPr>
          <p:cNvPr id="32" name="AutoShape 32"/>
          <p:cNvSpPr/>
          <p:nvPr/>
        </p:nvSpPr>
        <p:spPr>
          <a:xfrm>
            <a:off x="10604500" y="1422400"/>
            <a:ext cx="825500" cy="1270000"/>
          </a:xfrm>
          <a:prstGeom prst="roundRect">
            <a:avLst>
              <a:gd name="adj" fmla="val 0"/>
            </a:avLst>
          </a:prstGeom>
          <a:solidFill>
            <a:srgbClr val="4CAF50">
              <a:alpha val="12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33" name="AutoShape 33"/>
          <p:cNvSpPr/>
          <p:nvPr/>
        </p:nvSpPr>
        <p:spPr>
          <a:xfrm>
            <a:off x="10604500" y="1524000"/>
            <a:ext cx="8255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6</a:t>
            </a:r>
            <a:endParaRPr lang="en-US" sz="1100"/>
          </a:p>
        </p:txBody>
      </p:sp>
      <p:sp>
        <p:nvSpPr>
          <p:cNvPr id="34" name="AutoShape 34"/>
          <p:cNvSpPr/>
          <p:nvPr/>
        </p:nvSpPr>
        <p:spPr>
          <a:xfrm>
            <a:off x="10629900" y="1854200"/>
            <a:ext cx="7747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Accept</a:t>
            </a:r>
            <a:endParaRPr lang="en-US" sz="1100"/>
          </a:p>
        </p:txBody>
      </p:sp>
      <p:sp>
        <p:nvSpPr>
          <p:cNvPr id="35" name="AutoShape 35"/>
          <p:cNvSpPr/>
          <p:nvPr/>
        </p:nvSpPr>
        <p:spPr>
          <a:xfrm>
            <a:off x="10629900" y="2159000"/>
            <a:ext cx="7747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OAT, training, handover</a:t>
            </a:r>
            <a:endParaRPr lang="en-US" sz="1100"/>
          </a:p>
        </p:txBody>
      </p:sp>
      <p:sp>
        <p:nvSpPr>
          <p:cNvPr id="36" name="AutoShape 36"/>
          <p:cNvSpPr/>
          <p:nvPr/>
        </p:nvSpPr>
        <p:spPr>
          <a:xfrm>
            <a:off x="762000" y="29210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Critical Site Survey Considerations</a:t>
            </a:r>
            <a:endParaRPr lang="en-US" sz="1100"/>
          </a:p>
        </p:txBody>
      </p:sp>
      <p:graphicFrame>
        <p:nvGraphicFramePr>
          <p:cNvPr id="37" name="Table 37"/>
          <p:cNvGraphicFramePr>
            <a:graphicFrameLocks noGrp="1"/>
          </p:cNvGraphicFramePr>
          <p:nvPr/>
        </p:nvGraphicFramePr>
        <p:xfrm>
          <a:off x="762000" y="3302000"/>
          <a:ext cx="10668000" cy="3149600"/>
        </p:xfrm>
        <a:graphic>
          <a:graphicData uri="http://schemas.openxmlformats.org/drawingml/2006/table">
            <a:tbl>
              <a:tblPr>
                <a:effectLst/>
              </a:tblPr>
              <a:tblGrid>
                <a:gridCol w="2032000"/>
                <a:gridCol w="4318000"/>
                <a:gridCol w="4318000"/>
              </a:tblGrid>
              <a:tr h="406400">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Consideration</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Assessment Criteria</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Impact on Design</a:t>
                      </a:r>
                      <a:endParaRPr lang="en-US" sz="1100"/>
                    </a:p>
                  </a:txBody>
                  <a:tcPr marL="101600" marR="101600" marT="101600" marB="101600" anchor="t" anchorCtr="0">
                    <a:lnL>
                      <a:noFill/>
                    </a:lnL>
                    <a:lnR>
                      <a:noFill/>
                    </a:lnR>
                    <a:lnT>
                      <a:noFill/>
                    </a:lnT>
                    <a:lnB>
                      <a:noFill/>
                    </a:lnB>
                    <a:solidFill>
                      <a:srgbClr val="2563EB">
                        <a:alpha val="100000"/>
                      </a:srgbClr>
                    </a:solidFill>
                  </a:tcPr>
                </a:tc>
              </a:tr>
              <a:tr h="4572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Hazard Zone Mapping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Zone 0/1/2 classification, explosive limits, ignition sources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Determines safe offset distances for all active systems</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Topography &amp; Obstacles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Building heights, terrain elevation, vegetation, line-of-sight</a:t>
                      </a:r>
                      <a:endParaRPr lang="en-US" sz="1100"/>
                    </a:p>
                  </a:txBody>
                  <a:tcPr marL="101600" marR="101600" marT="88900" marB="889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node height and placement; RF antenna elevation</a:t>
                      </a:r>
                      <a:endParaRPr lang="en-US" sz="1100"/>
                    </a:p>
                  </a:txBody>
                  <a:tcPr marL="101600" marR="101600" marT="101600" marB="101600" anchor="t" anchorCtr="0">
                    <a:lnL>
                      <a:noFill/>
                    </a:lnL>
                    <a:lnR>
                      <a:noFill/>
                    </a:lnR>
                    <a:lnT>
                      <a:noFill/>
                    </a:lnT>
                    <a:lnB>
                      <a:noFill/>
                    </a:lnB>
                    <a:solidFill>
                      <a:srgbClr val="2563EB">
                        <a:alpha val="6000"/>
                      </a:srgbClr>
                    </a:solidFill>
                  </a:tcPr>
                </a:tc>
              </a:tr>
              <a:tr h="4572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Ambient Noise Profile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Industrial machinery, traffic, HVAC, 24hr noise mapping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detection threshold calibration; ML noise training</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RF Spectrum Survey</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Existing emitters, WiFi, mobile, industrial RF, radar</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RF jamming frequency planning; civilian comm protection</a:t>
                      </a:r>
                      <a:endParaRPr lang="en-US" sz="1100"/>
                    </a:p>
                  </a:txBody>
                  <a:tcPr marL="101600" marR="101600" marT="101600" marB="101600" anchor="t" anchorCtr="0">
                    <a:lnL>
                      <a:noFill/>
                    </a:lnL>
                    <a:lnR>
                      <a:noFill/>
                    </a:lnR>
                    <a:lnT>
                      <a:noFill/>
                    </a:lnT>
                    <a:lnB>
                      <a:noFill/>
                    </a:lnB>
                    <a:solidFill>
                      <a:srgbClr val="2563EB">
                        <a:alpha val="6000"/>
                      </a:srgbClr>
                    </a:solidFill>
                  </a:tcPr>
                </a:tc>
              </a:tr>
              <a:tr h="4572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Power &amp; Network</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Available power at node sites, fiber/network infrastructure, UPS</a:t>
                      </a:r>
                      <a:endParaRPr lang="en-US" sz="1100"/>
                    </a:p>
                  </a:txBody>
                  <a:tcPr marL="101600" marR="101600" marT="88900" marB="889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Node power budget; network topology; backup power sizing</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Regulatory &amp; Permits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Spectrum license, aviation clearance, directed-energy permit, local</a:t>
                      </a:r>
                      <a:endParaRPr lang="en-US" sz="1100"/>
                    </a:p>
                  </a:txBody>
                  <a:tcPr marL="101600" marR="101600" marT="88900" marB="889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mode selection; operational restrictions; timeline</a:t>
                      </a:r>
                      <a:endParaRPr lang="en-US" sz="1100"/>
                    </a:p>
                  </a:txBody>
                  <a:tcPr marL="101600" marR="101600" marT="101600" marB="101600" anchor="t" anchorCtr="0">
                    <a:lnL>
                      <a:noFill/>
                    </a:lnL>
                    <a:lnR>
                      <a:noFill/>
                    </a:lnR>
                    <a:lnT>
                      <a:noFill/>
                    </a:lnT>
                    <a:lnB>
                      <a:noFill/>
                    </a:lnB>
                    <a:solidFill>
                      <a:srgbClr val="2563EB">
                        <a:alpha val="6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Command &amp; Control Center</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21 / 30 | C2</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Unified Situational Awareness — All Sensors, All Countermeasures, One Operational Picture</a:t>
            </a:r>
            <a:endParaRPr lang="en-US" sz="1100"/>
          </a:p>
        </p:txBody>
      </p:sp>
      <p:pic>
        <p:nvPicPr>
          <p:cNvPr id="7" name="Picture 7"/>
          <p:cNvPicPr>
            <a:picLocks noChangeAspect="1"/>
          </p:cNvPicPr>
          <p:nvPr/>
        </p:nvPicPr>
        <p:blipFill>
          <a:blip r:embed="rId1"/>
          <a:srcRect l="7812" r="7812"/>
          <a:stretch>
            <a:fillRect/>
          </a:stretch>
        </p:blipFill>
        <p:spPr>
          <a:xfrm>
            <a:off x="762000" y="1422400"/>
            <a:ext cx="5334000" cy="3556000"/>
          </a:xfrm>
          <a:prstGeom prst="roundRect">
            <a:avLst>
              <a:gd name="adj" fmla="val 2857"/>
            </a:avLst>
          </a:prstGeom>
          <a:noFill/>
          <a:ln w="25400" cap="flat" cmpd="sng">
            <a:noFill/>
            <a:prstDash val="solid"/>
            <a:round/>
          </a:ln>
        </p:spPr>
      </p:pic>
      <p:sp>
        <p:nvSpPr>
          <p:cNvPr id="8" name="AutoShape 8"/>
          <p:cNvSpPr/>
          <p:nvPr/>
        </p:nvSpPr>
        <p:spPr>
          <a:xfrm>
            <a:off x="6477000" y="1422400"/>
            <a:ext cx="495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C2 Core Capabilities</a:t>
            </a:r>
            <a:endParaRPr lang="en-US" sz="1100"/>
          </a:p>
        </p:txBody>
      </p:sp>
      <p:sp>
        <p:nvSpPr>
          <p:cNvPr id="9" name="AutoShape 9"/>
          <p:cNvSpPr/>
          <p:nvPr/>
        </p:nvSpPr>
        <p:spPr>
          <a:xfrm>
            <a:off x="6477000" y="1803400"/>
            <a:ext cx="4953000" cy="558800"/>
          </a:xfrm>
          <a:prstGeom prst="roundRect">
            <a:avLst>
              <a:gd name="adj" fmla="val 0"/>
            </a:avLst>
          </a:prstGeom>
          <a:solidFill>
            <a:srgbClr val="2563EB">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604000" y="1879600"/>
            <a:ext cx="46990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Unified Airspace Picture</a:t>
            </a:r>
            <a:endParaRPr lang="en-US" sz="1100"/>
          </a:p>
        </p:txBody>
      </p:sp>
      <p:sp>
        <p:nvSpPr>
          <p:cNvPr id="11" name="AutoShape 11"/>
          <p:cNvSpPr/>
          <p:nvPr/>
        </p:nvSpPr>
        <p:spPr>
          <a:xfrm>
            <a:off x="6604000" y="2108200"/>
            <a:ext cx="4699000" cy="203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Real-time 3D track fusion from 39 acoustic nodes + RF sensors</a:t>
            </a:r>
            <a:endParaRPr lang="en-US" sz="1100"/>
          </a:p>
        </p:txBody>
      </p:sp>
      <p:sp>
        <p:nvSpPr>
          <p:cNvPr id="12" name="AutoShape 12"/>
          <p:cNvSpPr/>
          <p:nvPr/>
        </p:nvSpPr>
        <p:spPr>
          <a:xfrm>
            <a:off x="6477000" y="2438400"/>
            <a:ext cx="4953000" cy="558800"/>
          </a:xfrm>
          <a:prstGeom prst="roundRect">
            <a:avLst>
              <a:gd name="adj" fmla="val 0"/>
            </a:avLst>
          </a:prstGeom>
          <a:solidFill>
            <a:srgbClr val="2563EB">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604000" y="2514600"/>
            <a:ext cx="46990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Threat Classification &amp; Priority</a:t>
            </a:r>
            <a:endParaRPr lang="en-US" sz="1100"/>
          </a:p>
        </p:txBody>
      </p:sp>
      <p:sp>
        <p:nvSpPr>
          <p:cNvPr id="14" name="AutoShape 14"/>
          <p:cNvSpPr/>
          <p:nvPr/>
        </p:nvSpPr>
        <p:spPr>
          <a:xfrm>
            <a:off x="6604000" y="2743200"/>
            <a:ext cx="4699000" cy="203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AI/ML classification: model, speed, heading, payload risk scoring</a:t>
            </a:r>
            <a:endParaRPr lang="en-US" sz="1100"/>
          </a:p>
        </p:txBody>
      </p:sp>
      <p:sp>
        <p:nvSpPr>
          <p:cNvPr id="15" name="AutoShape 15"/>
          <p:cNvSpPr/>
          <p:nvPr/>
        </p:nvSpPr>
        <p:spPr>
          <a:xfrm>
            <a:off x="6477000" y="3073400"/>
            <a:ext cx="4953000" cy="558800"/>
          </a:xfrm>
          <a:prstGeom prst="roundRect">
            <a:avLst>
              <a:gd name="adj" fmla="val 0"/>
            </a:avLst>
          </a:prstGeom>
          <a:solidFill>
            <a:srgbClr val="2563EB">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604000" y="3149600"/>
            <a:ext cx="46990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Countermeasure Orchestration</a:t>
            </a:r>
            <a:endParaRPr lang="en-US" sz="1100"/>
          </a:p>
        </p:txBody>
      </p:sp>
      <p:sp>
        <p:nvSpPr>
          <p:cNvPr id="17" name="AutoShape 17"/>
          <p:cNvSpPr/>
          <p:nvPr/>
        </p:nvSpPr>
        <p:spPr>
          <a:xfrm>
            <a:off x="6604000" y="3378200"/>
            <a:ext cx="4699000" cy="203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Auto-recommend optimal countermeasure; one-click operator authorize</a:t>
            </a:r>
            <a:endParaRPr lang="en-US" sz="1100"/>
          </a:p>
        </p:txBody>
      </p:sp>
      <p:sp>
        <p:nvSpPr>
          <p:cNvPr id="18" name="AutoShape 18"/>
          <p:cNvSpPr/>
          <p:nvPr/>
        </p:nvSpPr>
        <p:spPr>
          <a:xfrm>
            <a:off x="6477000" y="3708400"/>
            <a:ext cx="4953000" cy="558800"/>
          </a:xfrm>
          <a:prstGeom prst="roundRect">
            <a:avLst>
              <a:gd name="adj" fmla="val 0"/>
            </a:avLst>
          </a:prstGeom>
          <a:solidFill>
            <a:srgbClr val="2563EB">
              <a:alpha val="8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604000" y="3784600"/>
            <a:ext cx="46990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Forensic Recording &amp; Reporting</a:t>
            </a:r>
            <a:endParaRPr lang="en-US" sz="1100"/>
          </a:p>
        </p:txBody>
      </p:sp>
      <p:sp>
        <p:nvSpPr>
          <p:cNvPr id="20" name="AutoShape 20"/>
          <p:cNvSpPr/>
          <p:nvPr/>
        </p:nvSpPr>
        <p:spPr>
          <a:xfrm>
            <a:off x="6604000" y="4013200"/>
            <a:ext cx="4699000" cy="203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Full event logging: track data, engagement record, outcome, timestamp</a:t>
            </a:r>
            <a:endParaRPr lang="en-US" sz="1100"/>
          </a:p>
        </p:txBody>
      </p:sp>
      <p:sp>
        <p:nvSpPr>
          <p:cNvPr id="21" name="AutoShape 21"/>
          <p:cNvSpPr/>
          <p:nvPr/>
        </p:nvSpPr>
        <p:spPr>
          <a:xfrm>
            <a:off x="6477000" y="4343400"/>
            <a:ext cx="4953000" cy="558800"/>
          </a:xfrm>
          <a:prstGeom prst="roundRect">
            <a:avLst>
              <a:gd name="adj" fmla="val 0"/>
            </a:avLst>
          </a:prstGeom>
          <a:solidFill>
            <a:srgbClr val="E8A33D">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604000" y="4419600"/>
            <a:ext cx="46990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Multi-Console &amp; Remote Access</a:t>
            </a:r>
            <a:endParaRPr lang="en-US" sz="1100"/>
          </a:p>
        </p:txBody>
      </p:sp>
      <p:sp>
        <p:nvSpPr>
          <p:cNvPr id="23" name="AutoShape 23"/>
          <p:cNvSpPr/>
          <p:nvPr/>
        </p:nvSpPr>
        <p:spPr>
          <a:xfrm>
            <a:off x="6604000" y="4648200"/>
            <a:ext cx="4699000" cy="203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Primary + backup consoles; encrypted remote monitoring via VPN</a:t>
            </a:r>
            <a:endParaRPr lang="en-US" sz="1100"/>
          </a:p>
        </p:txBody>
      </p:sp>
      <p:sp>
        <p:nvSpPr>
          <p:cNvPr id="24" name="AutoShape 24"/>
          <p:cNvSpPr/>
          <p:nvPr/>
        </p:nvSpPr>
        <p:spPr>
          <a:xfrm>
            <a:off x="762000" y="5207000"/>
            <a:ext cx="10668000" cy="12446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25" name="AutoShape 25"/>
          <p:cNvSpPr/>
          <p:nvPr/>
        </p:nvSpPr>
        <p:spPr>
          <a:xfrm>
            <a:off x="939800" y="5334000"/>
            <a:ext cx="10312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 Architecture &amp; Data Flow</a:t>
            </a:r>
            <a:endParaRPr lang="en-US" sz="1100"/>
          </a:p>
        </p:txBody>
      </p:sp>
      <p:sp>
        <p:nvSpPr>
          <p:cNvPr id="26" name="AutoShape 26"/>
          <p:cNvSpPr/>
          <p:nvPr/>
        </p:nvSpPr>
        <p:spPr>
          <a:xfrm>
            <a:off x="939800" y="5638800"/>
            <a:ext cx="10312400" cy="7112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Sensor Layer:</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39 acoustic arrays + RF detection nodes → encrypted fiber/wireless network → edge processing (detection, classification, tracking) → C2 server (data fusion, threat assessment, countermeasure recommendation) → operator console (visualization, authorization, control) → countermeasure systems (RF jammer, microwave, laser, FPV) → closed-loop feedback (battle damage assessment, re-engagement).</a:t>
            </a:r>
            <a:endParaRPr lang="en-US" sz="1100"/>
          </a:p>
          <a:p>
            <a:pPr marL="0" indent="0" algn="l">
              <a:lnSpc>
                <a:spcPct val="117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Latency budget: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Sensor-to-C2 &lt;500ms, C2 decision &lt;1s, countermeasure activation &lt;1s (RF) to 5s (microwave/laser).</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Compliance &amp; Safety Framework</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22 / 30 | Compliance</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Designed for Hazardous Environments — Intrinsic Safety, Regulatory Compliance, and Operational Accountability</a:t>
            </a:r>
            <a:endParaRPr lang="en-US" sz="1100"/>
          </a:p>
        </p:txBody>
      </p:sp>
      <p:sp>
        <p:nvSpPr>
          <p:cNvPr id="7" name="AutoShape 7"/>
          <p:cNvSpPr/>
          <p:nvPr/>
        </p:nvSpPr>
        <p:spPr>
          <a:xfrm>
            <a:off x="762000" y="1422400"/>
            <a:ext cx="508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Safety Design Principles</a:t>
            </a:r>
            <a:endParaRPr lang="en-US" sz="1100"/>
          </a:p>
        </p:txBody>
      </p:sp>
      <p:sp>
        <p:nvSpPr>
          <p:cNvPr id="8" name="AutoShape 8"/>
          <p:cNvSpPr/>
          <p:nvPr/>
        </p:nvSpPr>
        <p:spPr>
          <a:xfrm>
            <a:off x="762000" y="1803400"/>
            <a:ext cx="5080000" cy="6604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914400" y="1879600"/>
            <a:ext cx="47752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Detection = Zero Emission</a:t>
            </a:r>
            <a:endParaRPr lang="en-US" sz="1100"/>
          </a:p>
        </p:txBody>
      </p:sp>
      <p:sp>
        <p:nvSpPr>
          <p:cNvPr id="10" name="AutoShape 10"/>
          <p:cNvSpPr/>
          <p:nvPr/>
        </p:nvSpPr>
        <p:spPr>
          <a:xfrm>
            <a:off x="914400" y="2133600"/>
            <a:ext cx="47752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and RF sensors emit nothing — no ignition source, no EMC risk in Zone 0/1/2</a:t>
            </a:r>
            <a:endParaRPr lang="en-US" sz="1100"/>
          </a:p>
        </p:txBody>
      </p:sp>
      <p:sp>
        <p:nvSpPr>
          <p:cNvPr id="11" name="AutoShape 11"/>
          <p:cNvSpPr/>
          <p:nvPr/>
        </p:nvSpPr>
        <p:spPr>
          <a:xfrm>
            <a:off x="762000" y="2565400"/>
            <a:ext cx="5080000" cy="6604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914400" y="2641600"/>
            <a:ext cx="47752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Active Systems Outside Hazard Zone</a:t>
            </a:r>
            <a:endParaRPr lang="en-US" sz="1100"/>
          </a:p>
        </p:txBody>
      </p:sp>
      <p:sp>
        <p:nvSpPr>
          <p:cNvPr id="13" name="AutoShape 13"/>
          <p:cNvSpPr/>
          <p:nvPr/>
        </p:nvSpPr>
        <p:spPr>
          <a:xfrm>
            <a:off x="914400" y="2895600"/>
            <a:ext cx="47752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laser, FPV deploy at Layer 2/3 rings (1-3km) — never inside Zone 0/1</a:t>
            </a:r>
            <a:endParaRPr lang="en-US" sz="1100"/>
          </a:p>
        </p:txBody>
      </p:sp>
      <p:sp>
        <p:nvSpPr>
          <p:cNvPr id="14" name="AutoShape 14"/>
          <p:cNvSpPr/>
          <p:nvPr/>
        </p:nvSpPr>
        <p:spPr>
          <a:xfrm>
            <a:off x="762000" y="3327400"/>
            <a:ext cx="5080000" cy="6604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914400" y="3403600"/>
            <a:ext cx="47752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Human-in-the-Loop Authorization</a:t>
            </a:r>
            <a:endParaRPr lang="en-US" sz="1100"/>
          </a:p>
        </p:txBody>
      </p:sp>
      <p:sp>
        <p:nvSpPr>
          <p:cNvPr id="16" name="AutoShape 16"/>
          <p:cNvSpPr/>
          <p:nvPr/>
        </p:nvSpPr>
        <p:spPr>
          <a:xfrm>
            <a:off x="914400" y="3657600"/>
            <a:ext cx="47752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All active countermeasures require explicit operator authorization; emergency auto-mode needs written approval</a:t>
            </a:r>
            <a:endParaRPr lang="en-US" sz="1100"/>
          </a:p>
        </p:txBody>
      </p:sp>
      <p:sp>
        <p:nvSpPr>
          <p:cNvPr id="17" name="AutoShape 17"/>
          <p:cNvSpPr/>
          <p:nvPr/>
        </p:nvSpPr>
        <p:spPr>
          <a:xfrm>
            <a:off x="762000" y="4089400"/>
            <a:ext cx="5080000" cy="6604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914400" y="4165600"/>
            <a:ext cx="4775200" cy="228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Civilian Communication Protection</a:t>
            </a:r>
            <a:endParaRPr lang="en-US" sz="1100"/>
          </a:p>
        </p:txBody>
      </p:sp>
      <p:sp>
        <p:nvSpPr>
          <p:cNvPr id="19" name="AutoShape 19"/>
          <p:cNvSpPr/>
          <p:nvPr/>
        </p:nvSpPr>
        <p:spPr>
          <a:xfrm>
            <a:off x="914400" y="4419600"/>
            <a:ext cx="47752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Precision jamming targets only UAV control/video frequencies; WiFi, cellular, GPS protected</a:t>
            </a:r>
            <a:endParaRPr lang="en-US" sz="1100"/>
          </a:p>
        </p:txBody>
      </p:sp>
      <p:sp>
        <p:nvSpPr>
          <p:cNvPr id="20" name="AutoShape 20"/>
          <p:cNvSpPr/>
          <p:nvPr/>
        </p:nvSpPr>
        <p:spPr>
          <a:xfrm>
            <a:off x="6350000" y="1422400"/>
            <a:ext cx="508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Regulatory &amp; Standards Compliance</a:t>
            </a:r>
            <a:endParaRPr lang="en-US" sz="1100"/>
          </a:p>
        </p:txBody>
      </p:sp>
      <p:graphicFrame>
        <p:nvGraphicFramePr>
          <p:cNvPr id="21" name="Table 21"/>
          <p:cNvGraphicFramePr>
            <a:graphicFrameLocks noGrp="1"/>
          </p:cNvGraphicFramePr>
          <p:nvPr/>
        </p:nvGraphicFramePr>
        <p:xfrm>
          <a:off x="6350000" y="1803400"/>
          <a:ext cx="5080000" cy="2946400"/>
        </p:xfrm>
        <a:graphic>
          <a:graphicData uri="http://schemas.openxmlformats.org/drawingml/2006/table">
            <a:tbl>
              <a:tblPr>
                <a:effectLst/>
              </a:tblPr>
              <a:tblGrid>
                <a:gridCol w="1778000"/>
                <a:gridCol w="3302000"/>
              </a:tblGrid>
              <a:tr h="3556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Domain</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Compliance Approach</a:t>
                      </a:r>
                      <a:endParaRPr lang="en-US" sz="1100"/>
                    </a:p>
                  </a:txBody>
                  <a:tcPr marL="101600" marR="101600" marT="101600" marB="101600" anchor="t" anchorCtr="0">
                    <a:lnL>
                      <a:noFill/>
                    </a:lnL>
                    <a:lnR>
                      <a:noFill/>
                    </a:lnR>
                    <a:lnT>
                      <a:noFill/>
                    </a:lnT>
                    <a:lnB>
                      <a:noFill/>
                    </a:lnB>
                    <a:solidFill>
                      <a:srgbClr val="2563EB">
                        <a:alpha val="100000"/>
                      </a:srgbClr>
                    </a:solidFill>
                  </a:tcPr>
                </a:tc>
              </a:tr>
              <a:tr h="4318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Explosive Safety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IECEx / ATEX Zone 2 rating for sensors; active systems outside Zone 0/1</a:t>
                      </a:r>
                      <a:endParaRPr lang="en-US" sz="1100"/>
                    </a:p>
                  </a:txBody>
                  <a:tcPr marL="101600" marR="101600" marT="88900" marB="88900" anchor="t" anchorCtr="0">
                    <a:lnL>
                      <a:noFill/>
                    </a:lnL>
                    <a:lnR>
                      <a:noFill/>
                    </a:lnR>
                    <a:lnT>
                      <a:noFill/>
                    </a:lnT>
                    <a:lnB>
                      <a:noFill/>
                    </a:lnB>
                    <a:noFill/>
                  </a:tcPr>
                </a:tc>
              </a:tr>
              <a:tr h="4318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EMC / EMI</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IEC 61000 EMC testing; passive sensors zero emission; active systems frequency-managed</a:t>
                      </a:r>
                      <a:endParaRPr lang="en-US" sz="1100"/>
                    </a:p>
                  </a:txBody>
                  <a:tcPr marL="101600" marR="101600" marT="88900" marB="88900" anchor="t" anchorCtr="0">
                    <a:lnL>
                      <a:noFill/>
                    </a:lnL>
                    <a:lnR>
                      <a:noFill/>
                    </a:lnR>
                    <a:lnT>
                      <a:noFill/>
                    </a:lnT>
                    <a:lnB>
                      <a:noFill/>
                    </a:lnB>
                    <a:solidFill>
                      <a:srgbClr val="2563EB">
                        <a:alpha val="6000"/>
                      </a:srgbClr>
                    </a:solidFill>
                  </a:tcPr>
                </a:tc>
              </a:tr>
              <a:tr h="4318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Spectrum / RF</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ITU-R compliant; national spectrum license for jamming; frequency coordination with authorities</a:t>
                      </a:r>
                      <a:endParaRPr lang="en-US" sz="1100"/>
                    </a:p>
                  </a:txBody>
                  <a:tcPr marL="101600" marR="101600" marT="88900" marB="88900" anchor="t" anchorCtr="0">
                    <a:lnL>
                      <a:noFill/>
                    </a:lnL>
                    <a:lnR>
                      <a:noFill/>
                    </a:lnR>
                    <a:lnT>
                      <a:noFill/>
                    </a:lnT>
                    <a:lnB>
                      <a:noFill/>
                    </a:lnB>
                    <a:noFill/>
                  </a:tcPr>
                </a:tc>
              </a:tr>
              <a:tr h="4318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Safety</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IEC 60825 laser safety; geofencing prevents beam toward personnel/aircraft; eye-safe standby</a:t>
                      </a:r>
                      <a:endParaRPr lang="en-US" sz="1100"/>
                    </a:p>
                  </a:txBody>
                  <a:tcPr marL="101600" marR="101600" marT="88900" marB="88900" anchor="t" anchorCtr="0">
                    <a:lnL>
                      <a:noFill/>
                    </a:lnL>
                    <a:lnR>
                      <a:noFill/>
                    </a:lnR>
                    <a:lnT>
                      <a:noFill/>
                    </a:lnT>
                    <a:lnB>
                      <a:noFill/>
                    </a:lnB>
                    <a:solidFill>
                      <a:srgbClr val="2563EB">
                        <a:alpha val="6000"/>
                      </a:srgbClr>
                    </a:solidFill>
                  </a:tcPr>
                </a:tc>
              </a:tr>
              <a:tr h="4318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Data Privacy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GDPR / local data protection; encrypted storage; access control; audit logging; data retention policy</a:t>
                      </a:r>
                      <a:endParaRPr lang="en-US" sz="1100"/>
                    </a:p>
                  </a:txBody>
                  <a:tcPr marL="101600" marR="101600" marT="31750" marB="31750" anchor="t" anchorCtr="0">
                    <a:lnL>
                      <a:noFill/>
                    </a:lnL>
                    <a:lnR>
                      <a:noFill/>
                    </a:lnR>
                    <a:lnT>
                      <a:noFill/>
                    </a:lnT>
                    <a:lnB>
                      <a:noFill/>
                    </a:lnB>
                    <a:noFill/>
                  </a:tcPr>
                </a:tc>
              </a:tr>
              <a:tr h="4318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Aviation</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ICAO / local CAA coordination; NOTAM issuance for active countermeasure operations; airspace integration</a:t>
                      </a:r>
                      <a:endParaRPr lang="en-US" sz="1100"/>
                    </a:p>
                  </a:txBody>
                  <a:tcPr marL="101600" marR="101600" marT="31750" marB="31750" anchor="t" anchorCtr="0">
                    <a:lnL>
                      <a:noFill/>
                    </a:lnL>
                    <a:lnR>
                      <a:noFill/>
                    </a:lnR>
                    <a:lnT>
                      <a:noFill/>
                    </a:lnT>
                    <a:lnB>
                      <a:noFill/>
                    </a:lnB>
                    <a:solidFill>
                      <a:srgbClr val="2563EB">
                        <a:alpha val="6000"/>
                      </a:srgbClr>
                    </a:solidFill>
                  </a:tcPr>
                </a:tc>
              </a:tr>
            </a:tbl>
          </a:graphicData>
        </a:graphic>
      </p:graphicFrame>
      <p:sp>
        <p:nvSpPr>
          <p:cNvPr id="22" name="AutoShape 22"/>
          <p:cNvSpPr/>
          <p:nvPr/>
        </p:nvSpPr>
        <p:spPr>
          <a:xfrm>
            <a:off x="762000" y="5003800"/>
            <a:ext cx="10668000" cy="1524000"/>
          </a:xfrm>
          <a:prstGeom prst="roundRect">
            <a:avLst>
              <a:gd name="adj" fmla="val 0"/>
            </a:avLst>
          </a:prstGeom>
          <a:solidFill>
            <a:srgbClr val="C85050">
              <a:alpha val="6000"/>
            </a:srgbClr>
          </a:solidFill>
          <a:ln w="12700" cap="flat" cmpd="sng">
            <a:solidFill>
              <a:srgbClr val="C85050">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939800" y="5130800"/>
            <a:ext cx="10312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Critical Safety Constraints — Non-Negotiable</a:t>
            </a:r>
            <a:endParaRPr lang="en-US" sz="1100"/>
          </a:p>
        </p:txBody>
      </p:sp>
      <p:sp>
        <p:nvSpPr>
          <p:cNvPr id="24" name="AutoShape 24"/>
          <p:cNvSpPr/>
          <p:nvPr/>
        </p:nvSpPr>
        <p:spPr>
          <a:xfrm>
            <a:off x="939800" y="5435600"/>
            <a:ext cx="10312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1. No active radar inside core hazard zones.</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Active radar emits high-power RF that can ignite explosive atmospheres and interfere with plant instrumentation. Our solution uses 100% passive detection (acoustic + RF listening) inside all zones.</a:t>
            </a:r>
            <a:endParaRPr lang="en-US" sz="1100"/>
          </a:p>
          <a:p>
            <a:pPr marL="0" indent="0" algn="l">
              <a:lnSpc>
                <a:spcPct val="117000"/>
              </a:lnSpc>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2. No active countermeasures inside Zone 0/1.</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RF jammers, microwave, laser, and FPV systems all deploy at Layer 2/3 rings (1-3km from core), with line-of-sight coverage inward. This ensures zero ignition risk in the most hazardous areas.</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3. Human authorization for every active engagement.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The system recommends and can pre-arm, but no countermeasure fires without explicit operator consent (except emergency auto-mode, which requires written site authorization and regulatory approval).</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Implementation Roadmap</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23 / 30 | Roadmap</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Phased Delivery — From Contract Signature to Full Operational Capability in 16 Weeks</a:t>
            </a:r>
            <a:endParaRPr lang="en-US" sz="1100"/>
          </a:p>
        </p:txBody>
      </p:sp>
      <p:cxnSp>
        <p:nvCxnSpPr>
          <p:cNvPr id="7" name="Connector 7"/>
          <p:cNvCxnSpPr/>
          <p:nvPr/>
        </p:nvCxnSpPr>
        <p:spPr>
          <a:xfrm rot="-4297">
            <a:off x="1016004" y="2025650"/>
            <a:ext cx="10160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none" w="lg" len="lg"/>
          </a:ln>
        </p:spPr>
      </p:cxnSp>
      <p:sp>
        <p:nvSpPr>
          <p:cNvPr id="8" name="AutoShape 8"/>
          <p:cNvSpPr/>
          <p:nvPr/>
        </p:nvSpPr>
        <p:spPr>
          <a:xfrm>
            <a:off x="914400" y="1930400"/>
            <a:ext cx="203200" cy="2032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62000" y="1524000"/>
            <a:ext cx="1778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1</a:t>
            </a:r>
            <a:endParaRPr lang="en-US" sz="1100"/>
          </a:p>
        </p:txBody>
      </p:sp>
      <p:sp>
        <p:nvSpPr>
          <p:cNvPr id="10" name="AutoShape 10"/>
          <p:cNvSpPr/>
          <p:nvPr/>
        </p:nvSpPr>
        <p:spPr>
          <a:xfrm>
            <a:off x="762000" y="2235200"/>
            <a:ext cx="17780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Weeks 1-2</a:t>
            </a:r>
            <a:endParaRPr lang="en-US" sz="1100"/>
          </a:p>
        </p:txBody>
      </p:sp>
      <p:sp>
        <p:nvSpPr>
          <p:cNvPr id="11" name="AutoShape 11"/>
          <p:cNvSpPr/>
          <p:nvPr/>
        </p:nvSpPr>
        <p:spPr>
          <a:xfrm>
            <a:off x="762000" y="2489200"/>
            <a:ext cx="177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Site survey, risk assessment, hazard zone mapping, RF spectrum analysis, ambient noise profiling</a:t>
            </a:r>
            <a:endParaRPr lang="en-US" sz="1100"/>
          </a:p>
        </p:txBody>
      </p:sp>
      <p:sp>
        <p:nvSpPr>
          <p:cNvPr id="12" name="AutoShape 12"/>
          <p:cNvSpPr/>
          <p:nvPr/>
        </p:nvSpPr>
        <p:spPr>
          <a:xfrm>
            <a:off x="2946400" y="1930400"/>
            <a:ext cx="203200" cy="2032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2794000" y="1524000"/>
            <a:ext cx="1778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2</a:t>
            </a:r>
            <a:endParaRPr lang="en-US" sz="1100"/>
          </a:p>
        </p:txBody>
      </p:sp>
      <p:sp>
        <p:nvSpPr>
          <p:cNvPr id="14" name="AutoShape 14"/>
          <p:cNvSpPr/>
          <p:nvPr/>
        </p:nvSpPr>
        <p:spPr>
          <a:xfrm>
            <a:off x="2794000" y="2235200"/>
            <a:ext cx="17780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Weeks 3-4</a:t>
            </a:r>
            <a:endParaRPr lang="en-US" sz="1100"/>
          </a:p>
        </p:txBody>
      </p:sp>
      <p:sp>
        <p:nvSpPr>
          <p:cNvPr id="15" name="AutoShape 15"/>
          <p:cNvSpPr/>
          <p:nvPr/>
        </p:nvSpPr>
        <p:spPr>
          <a:xfrm>
            <a:off x="2794000" y="2489200"/>
            <a:ext cx="177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Detailed engineering design, node placement plan, network topology, regulatory permit applications, ROE definition</a:t>
            </a:r>
            <a:endParaRPr lang="en-US" sz="1100"/>
          </a:p>
        </p:txBody>
      </p:sp>
      <p:sp>
        <p:nvSpPr>
          <p:cNvPr id="16" name="AutoShape 16"/>
          <p:cNvSpPr/>
          <p:nvPr/>
        </p:nvSpPr>
        <p:spPr>
          <a:xfrm>
            <a:off x="4978400" y="1930400"/>
            <a:ext cx="203200" cy="2032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4826000" y="1524000"/>
            <a:ext cx="1778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3</a:t>
            </a:r>
            <a:endParaRPr lang="en-US" sz="1100"/>
          </a:p>
        </p:txBody>
      </p:sp>
      <p:sp>
        <p:nvSpPr>
          <p:cNvPr id="18" name="AutoShape 18"/>
          <p:cNvSpPr/>
          <p:nvPr/>
        </p:nvSpPr>
        <p:spPr>
          <a:xfrm>
            <a:off x="4826000" y="2235200"/>
            <a:ext cx="17780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Weeks 5-8</a:t>
            </a:r>
            <a:endParaRPr lang="en-US" sz="1100"/>
          </a:p>
        </p:txBody>
      </p:sp>
      <p:sp>
        <p:nvSpPr>
          <p:cNvPr id="19" name="AutoShape 19"/>
          <p:cNvSpPr/>
          <p:nvPr/>
        </p:nvSpPr>
        <p:spPr>
          <a:xfrm>
            <a:off x="4826000" y="2489200"/>
            <a:ext cx="177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Equipment procurement &amp; manufacturing, PCBA assembly, factory testing, logistics &amp; customs clearance</a:t>
            </a:r>
            <a:endParaRPr lang="en-US" sz="1100"/>
          </a:p>
        </p:txBody>
      </p:sp>
      <p:sp>
        <p:nvSpPr>
          <p:cNvPr id="20" name="AutoShape 20"/>
          <p:cNvSpPr/>
          <p:nvPr/>
        </p:nvSpPr>
        <p:spPr>
          <a:xfrm>
            <a:off x="7010400" y="1930400"/>
            <a:ext cx="203200" cy="203200"/>
          </a:xfrm>
          <a:prstGeom prst="ellipse">
            <a:avLst/>
          </a:prstGeom>
          <a:solidFill>
            <a:srgbClr val="E8A3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858000" y="1524000"/>
            <a:ext cx="1778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4</a:t>
            </a:r>
            <a:endParaRPr lang="en-US" sz="1100"/>
          </a:p>
        </p:txBody>
      </p:sp>
      <p:sp>
        <p:nvSpPr>
          <p:cNvPr id="22" name="AutoShape 22"/>
          <p:cNvSpPr/>
          <p:nvPr/>
        </p:nvSpPr>
        <p:spPr>
          <a:xfrm>
            <a:off x="6858000" y="2235200"/>
            <a:ext cx="17780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Weeks 9-12</a:t>
            </a:r>
            <a:endParaRPr lang="en-US" sz="1100"/>
          </a:p>
        </p:txBody>
      </p:sp>
      <p:sp>
        <p:nvSpPr>
          <p:cNvPr id="23" name="AutoShape 23"/>
          <p:cNvSpPr/>
          <p:nvPr/>
        </p:nvSpPr>
        <p:spPr>
          <a:xfrm>
            <a:off x="6858000" y="2489200"/>
            <a:ext cx="177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On-site installation: pole mounting, cabling, power, network, C2 center setup, vehicle integration</a:t>
            </a:r>
            <a:endParaRPr lang="en-US" sz="1100"/>
          </a:p>
        </p:txBody>
      </p:sp>
      <p:sp>
        <p:nvSpPr>
          <p:cNvPr id="24" name="AutoShape 24"/>
          <p:cNvSpPr/>
          <p:nvPr/>
        </p:nvSpPr>
        <p:spPr>
          <a:xfrm>
            <a:off x="9042400" y="1930400"/>
            <a:ext cx="203200" cy="203200"/>
          </a:xfrm>
          <a:prstGeom prst="ellipse">
            <a:avLst/>
          </a:prstGeom>
          <a:solidFill>
            <a:srgbClr val="E8A33D">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8890000" y="1524000"/>
            <a:ext cx="1397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5</a:t>
            </a:r>
            <a:endParaRPr lang="en-US" sz="1100"/>
          </a:p>
        </p:txBody>
      </p:sp>
      <p:sp>
        <p:nvSpPr>
          <p:cNvPr id="26" name="AutoShape 26"/>
          <p:cNvSpPr/>
          <p:nvPr/>
        </p:nvSpPr>
        <p:spPr>
          <a:xfrm>
            <a:off x="8890000" y="2235200"/>
            <a:ext cx="13970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Weeks 13-15</a:t>
            </a:r>
            <a:endParaRPr lang="en-US" sz="1100"/>
          </a:p>
        </p:txBody>
      </p:sp>
      <p:sp>
        <p:nvSpPr>
          <p:cNvPr id="27" name="AutoShape 27"/>
          <p:cNvSpPr/>
          <p:nvPr/>
        </p:nvSpPr>
        <p:spPr>
          <a:xfrm>
            <a:off x="8890000" y="2489200"/>
            <a:ext cx="1397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Integration testing: sensor fusion, C2 connectivity, countermeasure firing tests, ML noise training</a:t>
            </a:r>
            <a:endParaRPr lang="en-US" sz="1100"/>
          </a:p>
        </p:txBody>
      </p:sp>
      <p:sp>
        <p:nvSpPr>
          <p:cNvPr id="28" name="AutoShape 28"/>
          <p:cNvSpPr/>
          <p:nvPr/>
        </p:nvSpPr>
        <p:spPr>
          <a:xfrm>
            <a:off x="11074400" y="1930400"/>
            <a:ext cx="203200" cy="203200"/>
          </a:xfrm>
          <a:prstGeom prst="ellipse">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9"/>
          <p:cNvSpPr/>
          <p:nvPr/>
        </p:nvSpPr>
        <p:spPr>
          <a:xfrm>
            <a:off x="10414000" y="1524000"/>
            <a:ext cx="1524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6</a:t>
            </a:r>
            <a:endParaRPr lang="en-US" sz="1100"/>
          </a:p>
        </p:txBody>
      </p:sp>
      <p:sp>
        <p:nvSpPr>
          <p:cNvPr id="30" name="AutoShape 30"/>
          <p:cNvSpPr/>
          <p:nvPr/>
        </p:nvSpPr>
        <p:spPr>
          <a:xfrm>
            <a:off x="10414000" y="2235200"/>
            <a:ext cx="1524000" cy="228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Week 16</a:t>
            </a:r>
            <a:endParaRPr lang="en-US" sz="1100"/>
          </a:p>
        </p:txBody>
      </p:sp>
      <p:sp>
        <p:nvSpPr>
          <p:cNvPr id="31" name="AutoShape 31"/>
          <p:cNvSpPr/>
          <p:nvPr/>
        </p:nvSpPr>
        <p:spPr>
          <a:xfrm>
            <a:off x="10414000" y="2489200"/>
            <a:ext cx="152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Operational Acceptance Testing, operator training, documentation handover, go-live</a:t>
            </a:r>
            <a:endParaRPr lang="en-US" sz="1100"/>
          </a:p>
        </p:txBody>
      </p:sp>
      <p:sp>
        <p:nvSpPr>
          <p:cNvPr id="32" name="AutoShape 32"/>
          <p:cNvSpPr/>
          <p:nvPr/>
        </p:nvSpPr>
        <p:spPr>
          <a:xfrm>
            <a:off x="762000" y="350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Key Milestones &amp; Deliverables</a:t>
            </a:r>
            <a:endParaRPr lang="en-US" sz="1100"/>
          </a:p>
        </p:txBody>
      </p:sp>
      <p:graphicFrame>
        <p:nvGraphicFramePr>
          <p:cNvPr id="33" name="Table 33"/>
          <p:cNvGraphicFramePr>
            <a:graphicFrameLocks noGrp="1"/>
          </p:cNvGraphicFramePr>
          <p:nvPr/>
        </p:nvGraphicFramePr>
        <p:xfrm>
          <a:off x="762000" y="3886200"/>
          <a:ext cx="10668000" cy="2463800"/>
        </p:xfrm>
        <a:graphic>
          <a:graphicData uri="http://schemas.openxmlformats.org/drawingml/2006/table">
            <a:tbl>
              <a:tblPr>
                <a:effectLst/>
              </a:tblPr>
              <a:tblGrid>
                <a:gridCol w="1270000"/>
                <a:gridCol w="2286000"/>
                <a:gridCol w="3556000"/>
                <a:gridCol w="3556000"/>
              </a:tblGrid>
              <a:tr h="3683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Week</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Milestone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Deliverable</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Customer Approval Gate</a:t>
                      </a:r>
                      <a:endParaRPr lang="en-US" sz="1100"/>
                    </a:p>
                  </a:txBody>
                  <a:tcPr marL="101600" marR="101600" marT="101600" marB="101600" anchor="t" anchorCtr="0">
                    <a:lnL>
                      <a:noFill/>
                    </a:lnL>
                    <a:lnR>
                      <a:noFill/>
                    </a:lnR>
                    <a:lnT>
                      <a:noFill/>
                    </a:lnT>
                    <a:lnB>
                      <a:noFill/>
                    </a:lnB>
                    <a:solidFill>
                      <a:srgbClr val="2563EB">
                        <a:alpha val="100000"/>
                      </a:srgbClr>
                    </a:solidFill>
                  </a:tcPr>
                </a:tc>
              </a:tr>
              <a:tr h="4191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Week 2</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Site Survey Complete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Survey report, hazard zone map, noise/RF baseline data</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Survey report review &amp; sign-off</a:t>
                      </a:r>
                      <a:endParaRPr lang="en-US" sz="1100"/>
                    </a:p>
                  </a:txBody>
                  <a:tcPr marL="101600" marR="101600" marT="101600" marB="101600" anchor="t" anchorCtr="0">
                    <a:lnL>
                      <a:noFill/>
                    </a:lnL>
                    <a:lnR>
                      <a:noFill/>
                    </a:lnR>
                    <a:lnT>
                      <a:noFill/>
                    </a:lnT>
                    <a:lnB>
                      <a:noFill/>
                    </a:lnB>
                    <a:noFill/>
                  </a:tcPr>
                </a:tc>
              </a:tr>
              <a:tr h="4191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Week 4</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Design Freeze</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Engineering design package, BOM, node placement drawings</a:t>
                      </a:r>
                      <a:endParaRPr lang="en-US" sz="1100"/>
                    </a:p>
                  </a:txBody>
                  <a:tcPr marL="101600" marR="101600" marT="82550" marB="8255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Design review meeting &amp; approval</a:t>
                      </a:r>
                      <a:endParaRPr lang="en-US" sz="1100"/>
                    </a:p>
                  </a:txBody>
                  <a:tcPr marL="101600" marR="101600" marT="101600" marB="101600" anchor="t" anchorCtr="0">
                    <a:lnL>
                      <a:noFill/>
                    </a:lnL>
                    <a:lnR>
                      <a:noFill/>
                    </a:lnR>
                    <a:lnT>
                      <a:noFill/>
                    </a:lnT>
                    <a:lnB>
                      <a:noFill/>
                    </a:lnB>
                    <a:solidFill>
                      <a:srgbClr val="2563EB">
                        <a:alpha val="6000"/>
                      </a:srgbClr>
                    </a:solidFill>
                  </a:tcPr>
                </a:tc>
              </a:tr>
              <a:tr h="4191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Week 8</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Equipment Ready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All hardware manufactured, factory-tested, shipped to site</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Factory acceptance test (FAT) report</a:t>
                      </a:r>
                      <a:endParaRPr lang="en-US" sz="1100"/>
                    </a:p>
                  </a:txBody>
                  <a:tcPr marL="101600" marR="101600" marT="101600" marB="101600" anchor="t" anchorCtr="0">
                    <a:lnL>
                      <a:noFill/>
                    </a:lnL>
                    <a:lnR>
                      <a:noFill/>
                    </a:lnR>
                    <a:lnT>
                      <a:noFill/>
                    </a:lnT>
                    <a:lnB>
                      <a:noFill/>
                    </a:lnB>
                    <a:noFill/>
                  </a:tcPr>
                </a:tc>
              </a:tr>
              <a:tr h="419100">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Week 12</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Installation Complete</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All nodes installed, powered, network-connected, C2 online</a:t>
                      </a:r>
                      <a:endParaRPr lang="en-US" sz="1100"/>
                    </a:p>
                  </a:txBody>
                  <a:tcPr marL="101600" marR="101600" marT="82550" marB="8255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Installation completion certificate</a:t>
                      </a:r>
                      <a:endParaRPr lang="en-US" sz="1100"/>
                    </a:p>
                  </a:txBody>
                  <a:tcPr marL="101600" marR="101600" marT="101600" marB="101600" anchor="t" anchorCtr="0">
                    <a:lnL>
                      <a:noFill/>
                    </a:lnL>
                    <a:lnR>
                      <a:noFill/>
                    </a:lnR>
                    <a:lnT>
                      <a:noFill/>
                    </a:lnT>
                    <a:lnB>
                      <a:noFill/>
                    </a:lnB>
                    <a:solidFill>
                      <a:srgbClr val="2563EB">
                        <a:alpha val="6000"/>
                      </a:srgbClr>
                    </a:solidFill>
                  </a:tcPr>
                </a:tc>
              </a:tr>
              <a:tr h="419100">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Week 16</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Operational Go-Live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OAT passed, operators trained, full documentation handed over</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Operational acceptance certificate</a:t>
                      </a:r>
                      <a:endParaRPr lang="en-US" sz="1100"/>
                    </a:p>
                  </a:txBody>
                  <a:tcPr marL="101600" marR="101600" marT="101600" marB="101600" anchor="t" anchorCtr="0">
                    <a:lnL>
                      <a:noFill/>
                    </a:lnL>
                    <a:lnR>
                      <a:noFill/>
                    </a:lnR>
                    <a:lnT>
                      <a:noFill/>
                    </a:lnT>
                    <a:lnB>
                      <a:noFill/>
                    </a:lnB>
                    <a:no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Maintenance &amp; Lifecycle Support</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24 / 30 | Support</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Maximize System Availability — Predictive Maintenance, Remote Diagnostics, and Global Spare Parts Logistics</a:t>
            </a:r>
            <a:endParaRPr lang="en-US" sz="1100"/>
          </a:p>
        </p:txBody>
      </p:sp>
      <p:sp>
        <p:nvSpPr>
          <p:cNvPr id="7" name="AutoShape 7"/>
          <p:cNvSpPr/>
          <p:nvPr/>
        </p:nvSpPr>
        <p:spPr>
          <a:xfrm>
            <a:off x="762000" y="14224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Maintenance Strategy — Three Tiers</a:t>
            </a:r>
            <a:endParaRPr lang="en-US" sz="1100"/>
          </a:p>
        </p:txBody>
      </p:sp>
      <p:sp>
        <p:nvSpPr>
          <p:cNvPr id="8" name="AutoShape 8"/>
          <p:cNvSpPr/>
          <p:nvPr/>
        </p:nvSpPr>
        <p:spPr>
          <a:xfrm>
            <a:off x="762000" y="1803400"/>
            <a:ext cx="3429000" cy="19812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939800" y="19304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Tier 1: Predictive (Automated)</a:t>
            </a:r>
            <a:endParaRPr lang="en-US" sz="1100"/>
          </a:p>
        </p:txBody>
      </p:sp>
      <p:sp>
        <p:nvSpPr>
          <p:cNvPr id="10" name="AutoShape 10"/>
          <p:cNvSpPr/>
          <p:nvPr/>
        </p:nvSpPr>
        <p:spPr>
          <a:xfrm>
            <a:off x="939800" y="2286000"/>
            <a:ext cx="3073400" cy="1371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Continuous self-diagnostics on all 39 acoustic nodes, RF sensors, C2 server, and countermeasure systems. AI predicts component failure 7-14 days in advance. Automatic alerts to maintenance team. Zero manual inspection required for routine health monitoring.</a:t>
            </a:r>
            <a:endParaRPr lang="en-US" sz="1100"/>
          </a:p>
          <a:p>
            <a:pPr marL="0" indent="0" algn="l">
              <a:lnSpc>
                <a:spcPct val="117000"/>
              </a:lnSpc>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Target: 99.5% uptime</a:t>
            </a:r>
            <a:endPar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381500" y="1803400"/>
            <a:ext cx="3429000" cy="19812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559300" y="19304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Tier 2: Preventive (Scheduled)</a:t>
            </a:r>
            <a:endParaRPr lang="en-US" sz="1100"/>
          </a:p>
        </p:txBody>
      </p:sp>
      <p:sp>
        <p:nvSpPr>
          <p:cNvPr id="13" name="AutoShape 13"/>
          <p:cNvSpPr/>
          <p:nvPr/>
        </p:nvSpPr>
        <p:spPr>
          <a:xfrm>
            <a:off x="4559300" y="2286000"/>
            <a:ext cx="3073400" cy="1371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Quarterly on-site inspection: microphone array cleaning, cable integrity check, power supply verification, optical window cleaning (laser), vehicle maintenance (MW/laser/FPV). Annual full system calibration and performance verification.</a:t>
            </a:r>
            <a:endParaRPr lang="en-US" sz="1100"/>
          </a:p>
          <a:p>
            <a:pPr marL="0" indent="0" algn="l">
              <a:lnSpc>
                <a:spcPct val="117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4 visits/year, 2 days each</a:t>
            </a:r>
            <a:endPar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8001000" y="1803400"/>
            <a:ext cx="3429000" cy="1981200"/>
          </a:xfrm>
          <a:prstGeom prst="roundRect">
            <a:avLst>
              <a:gd name="adj" fmla="val 0"/>
            </a:avLst>
          </a:prstGeom>
          <a:solidFill>
            <a:srgbClr val="E8A33D">
              <a:alpha val="8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178800" y="19304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Tier 3: Corrective (On-Demand)</a:t>
            </a:r>
            <a:endParaRPr lang="en-US" sz="1100"/>
          </a:p>
        </p:txBody>
      </p:sp>
      <p:sp>
        <p:nvSpPr>
          <p:cNvPr id="16" name="AutoShape 16"/>
          <p:cNvSpPr/>
          <p:nvPr/>
        </p:nvSpPr>
        <p:spPr>
          <a:xfrm>
            <a:off x="8178800" y="2286000"/>
            <a:ext cx="3073400" cy="1371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Remote diagnostics via encrypted VPN — 80% of issues resolved remotely without site visit. On-site response: 24-48 hours for critical components, 72 hours for non-critical. Modular PCBA design enables field replacement in under 30 minutes per node.</a:t>
            </a:r>
            <a:endParaRPr lang="en-US" sz="1100"/>
          </a:p>
          <a:p>
            <a:pPr marL="0" indent="0" algn="l">
              <a:lnSpc>
                <a:spcPct val="117000"/>
              </a:lnSpc>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MTTR &lt; 4 hours on-site</a:t>
            </a:r>
            <a:endPar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762000" y="38100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Service Level Agreement (SLA) &amp; Spare Parts</a:t>
            </a:r>
            <a:endParaRPr lang="en-US" sz="1100"/>
          </a:p>
        </p:txBody>
      </p:sp>
      <p:graphicFrame>
        <p:nvGraphicFramePr>
          <p:cNvPr id="18" name="Table 18"/>
          <p:cNvGraphicFramePr>
            <a:graphicFrameLocks noGrp="1"/>
          </p:cNvGraphicFramePr>
          <p:nvPr/>
        </p:nvGraphicFramePr>
        <p:xfrm>
          <a:off x="762000" y="4191000"/>
          <a:ext cx="10668000" cy="2159000"/>
        </p:xfrm>
        <a:graphic>
          <a:graphicData uri="http://schemas.openxmlformats.org/drawingml/2006/table">
            <a:tbl>
              <a:tblPr>
                <a:effectLst/>
              </a:tblPr>
              <a:tblGrid>
                <a:gridCol w="2540000"/>
                <a:gridCol w="4064000"/>
                <a:gridCol w="4064000"/>
              </a:tblGrid>
              <a:tr h="3556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Component</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SLA Commitment</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Spare Parts Strategy</a:t>
                      </a:r>
                      <a:endParaRPr lang="en-US" sz="1100"/>
                    </a:p>
                  </a:txBody>
                  <a:tcPr marL="101600" marR="101600" marT="101600" marB="101600" anchor="t" anchorCtr="0">
                    <a:lnL>
                      <a:noFill/>
                    </a:lnL>
                    <a:lnR>
                      <a:noFill/>
                    </a:lnR>
                    <a:lnT>
                      <a:noFill/>
                    </a:lnT>
                    <a:lnB>
                      <a:noFill/>
                    </a:lnB>
                    <a:solidFill>
                      <a:srgbClr val="2563EB">
                        <a:alpha val="100000"/>
                      </a:srgbClr>
                    </a:solidFill>
                  </a:tcPr>
                </a:tc>
              </a:tr>
              <a:tr h="355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 Node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Remote fix &lt;4h; on-site replacement &lt;24h; node swap &lt;30 min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 complete nodes on-site; 5 PCBA modules regional warehouse</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RF Detection / Jammer</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Remote diagnostics &lt;2h; on-site &lt;48h; module swap &lt;45 min</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 RF module on-site; 2 PA modules regional; firmware OTA update</a:t>
                      </a:r>
                      <a:endParaRPr lang="en-US" sz="1100"/>
                    </a:p>
                  </a:txBody>
                  <a:tcPr marL="101600" marR="101600" marT="101600" marB="101600" anchor="t" anchorCtr="0">
                    <a:lnL>
                      <a:noFill/>
                    </a:lnL>
                    <a:lnR>
                      <a:noFill/>
                    </a:lnR>
                    <a:lnT>
                      <a:noFill/>
                    </a:lnT>
                    <a:lnB>
                      <a:noFill/>
                    </a:lnB>
                    <a:solidFill>
                      <a:srgbClr val="2563EB">
                        <a:alpha val="6000"/>
                      </a:srgbClr>
                    </a:solidFill>
                  </a:tcPr>
                </a:tc>
              </a:tr>
              <a:tr h="355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 Laser Vehicle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Remote fix &lt;8h; on-site &lt;72h; backup vehicle available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Critical spares kit on-site; regional service vehicle within 200km</a:t>
                      </a:r>
                      <a:endParaRPr lang="en-US" sz="1100"/>
                    </a:p>
                  </a:txBody>
                  <a:tcPr marL="101600" marR="101600" marT="50800" marB="508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C2 Server / Network</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Redundant server failover &lt;30s; remote fix &lt;1h; on-site &lt;24h</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Hot-standby server on-site; network switch spares; cloud backup</a:t>
                      </a:r>
                      <a:endParaRPr lang="en-US" sz="1100"/>
                    </a:p>
                  </a:txBody>
                  <a:tcPr marL="101600" marR="101600" marT="101600" marB="101600" anchor="t" anchorCtr="0">
                    <a:lnL>
                      <a:noFill/>
                    </a:lnL>
                    <a:lnR>
                      <a:noFill/>
                    </a:lnR>
                    <a:lnT>
                      <a:noFill/>
                    </a:lnT>
                    <a:lnB>
                      <a:noFill/>
                    </a:lnB>
                    <a:solidFill>
                      <a:srgbClr val="2563EB">
                        <a:alpha val="6000"/>
                      </a:srgbClr>
                    </a:solidFill>
                  </a:tcPr>
                </a:tc>
              </a:tr>
              <a:tr h="381000">
                <a:tc>
                  <a:txBody>
                    <a:bodyPr rtlCol="0"/>
                    <a:lstStyle/>
                    <a:p>
                      <a:pPr marL="0" indent="0" algn="ctr">
                        <a:lnSpc>
                          <a:spcPct val="100000"/>
                        </a:lnSpc>
                        <a:defRPr/>
                      </a:pPr>
                      <a:r>
                        <a:rPr lang="en-US" sz="1000" b="1"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FPV Interceptor</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Unit swap &lt;10 min; battery swap &lt;2 min; replenishment &lt;72h</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6+ units on-site (expendable); 20 batteries; regional stock 50+</a:t>
                      </a:r>
                      <a:endParaRPr lang="en-US" sz="1100"/>
                    </a:p>
                  </a:txBody>
                  <a:tcPr marL="101600" marR="101600" marT="101600" marB="101600" anchor="t" anchorCtr="0">
                    <a:lnL>
                      <a:noFill/>
                    </a:lnL>
                    <a:lnR>
                      <a:noFill/>
                    </a:lnR>
                    <a:lnT>
                      <a:noFill/>
                    </a:lnT>
                    <a:lnB>
                      <a:noFill/>
                    </a:lnB>
                    <a:no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Case Scenario: Refinery Defense</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25 / 30 | Case Study</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Representative Deployment for a 2km² Refinery Complex — Full Layered Defense with Zero Active Radar in Hazard Zones</a:t>
            </a:r>
            <a:endParaRPr lang="en-US" sz="1100"/>
          </a:p>
        </p:txBody>
      </p:sp>
      <p:pic>
        <p:nvPicPr>
          <p:cNvPr id="7" name="Picture 7"/>
          <p:cNvPicPr>
            <a:picLocks noChangeAspect="1"/>
          </p:cNvPicPr>
          <p:nvPr/>
        </p:nvPicPr>
        <p:blipFill>
          <a:blip r:embed="rId1"/>
          <a:srcRect l="6730" r="6730"/>
          <a:stretch>
            <a:fillRect/>
          </a:stretch>
        </p:blipFill>
        <p:spPr>
          <a:xfrm>
            <a:off x="762000" y="1422400"/>
            <a:ext cx="5080000" cy="3302000"/>
          </a:xfrm>
          <a:prstGeom prst="roundRect">
            <a:avLst>
              <a:gd name="adj" fmla="val 3076"/>
            </a:avLst>
          </a:prstGeom>
          <a:noFill/>
          <a:ln w="25400" cap="flat" cmpd="sng">
            <a:noFill/>
            <a:prstDash val="solid"/>
            <a:round/>
          </a:ln>
        </p:spPr>
      </p:pic>
      <p:sp>
        <p:nvSpPr>
          <p:cNvPr id="8" name="AutoShape 8"/>
          <p:cNvSpPr/>
          <p:nvPr/>
        </p:nvSpPr>
        <p:spPr>
          <a:xfrm>
            <a:off x="6223000" y="1422400"/>
            <a:ext cx="5207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Site Profile</a:t>
            </a:r>
            <a:endParaRPr lang="en-US" sz="1100"/>
          </a:p>
        </p:txBody>
      </p:sp>
      <p:sp>
        <p:nvSpPr>
          <p:cNvPr id="9" name="AutoShape 9"/>
          <p:cNvSpPr/>
          <p:nvPr/>
        </p:nvSpPr>
        <p:spPr>
          <a:xfrm>
            <a:off x="6223000" y="1803400"/>
            <a:ext cx="5207000" cy="29210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400800" y="1930400"/>
            <a:ext cx="4851400" cy="266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Site type:</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Integrated oil refinery (crude distillation, catalytic cracking, hydrotreating, blending)</a:t>
            </a:r>
            <a:endParaRPr lang="en-US" sz="1100"/>
          </a:p>
          <a:p>
            <a:pPr marL="0" indent="0" algn="l">
              <a:lnSpc>
                <a:spcPct val="125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Area:</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2.0 km² (1.4km × 1.4km)</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Hazard zones:</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Zone 0 (process vessels), Zone 1 (storage tank farm), Zone 2 (loading racks, utilities)</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Key assets:</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12 storage tanks, 4 distillation columns, 2 FCC units, LPG sphere farm, oil jetty</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Personnel:</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800+ on-site workers, 24/7 operations</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Existing security:</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Perimeter fence, CCTV, access control — no airspace defense</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Threat concern:</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FPV drone attack on storage tanks (historical precedent in Middle East), industrial espionage via aerial photography, smuggling drops</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49530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Deployment Configuration &amp; Engagement Sequence</a:t>
            </a:r>
            <a:endParaRPr lang="en-US" sz="1100"/>
          </a:p>
        </p:txBody>
      </p:sp>
      <p:graphicFrame>
        <p:nvGraphicFramePr>
          <p:cNvPr id="12" name="Table 12"/>
          <p:cNvGraphicFramePr>
            <a:graphicFrameLocks noGrp="1"/>
          </p:cNvGraphicFramePr>
          <p:nvPr/>
        </p:nvGraphicFramePr>
        <p:xfrm>
          <a:off x="762000" y="5334000"/>
          <a:ext cx="10668000" cy="1270000"/>
        </p:xfrm>
        <a:graphic>
          <a:graphicData uri="http://schemas.openxmlformats.org/drawingml/2006/table">
            <a:tbl>
              <a:tblPr>
                <a:effectLst/>
              </a:tblPr>
              <a:tblGrid>
                <a:gridCol w="1524000"/>
                <a:gridCol w="2286000"/>
                <a:gridCol w="3429000"/>
                <a:gridCol w="3429000"/>
              </a:tblGrid>
              <a:tr h="3429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Layer</a:t>
                      </a:r>
                      <a:endParaRPr lang="en-US" sz="1100"/>
                    </a:p>
                  </a:txBody>
                  <a:tcPr marL="101600" marR="101600" marT="95250" marB="9525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Deployment</a:t>
                      </a:r>
                      <a:endParaRPr lang="en-US" sz="1100"/>
                    </a:p>
                  </a:txBody>
                  <a:tcPr marL="101600" marR="101600" marT="95250" marB="9525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Detection / Action</a:t>
                      </a:r>
                      <a:endParaRPr lang="en-US" sz="1100"/>
                    </a:p>
                  </a:txBody>
                  <a:tcPr marL="101600" marR="101600" marT="95250" marB="9525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Example</a:t>
                      </a:r>
                      <a:endParaRPr lang="en-US" sz="1100"/>
                    </a:p>
                  </a:txBody>
                  <a:tcPr marL="101600" marR="101600" marT="95250" marB="95250" anchor="t" anchorCtr="0">
                    <a:lnL>
                      <a:noFill/>
                    </a:lnL>
                    <a:lnR>
                      <a:noFill/>
                    </a:lnR>
                    <a:lnT>
                      <a:noFill/>
                    </a:lnT>
                    <a:lnB>
                      <a:noFill/>
                    </a:lnB>
                    <a:solidFill>
                      <a:srgbClr val="2563EB">
                        <a:alpha val="100000"/>
                      </a:srgbClr>
                    </a:solidFill>
                  </a:tcPr>
                </a:tc>
              </a:tr>
              <a:tr h="4699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Outer (10km)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RF detection nodes on perimeter towers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RF detection at 10km; classify protocol; alert C2</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DJI Mavic detected at 8km, operator alerted, tracking begins</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Mid (3km)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39 acoustic nodes on 3 concentric rings</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360° acoustic tracking; precision jamming authorized at 5km</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Operator one-click authorize; RF jammer forces RTH at 4km</a:t>
                      </a:r>
                      <a:endParaRPr lang="en-US" sz="1100"/>
                    </a:p>
                  </a:txBody>
                  <a:tcPr marL="101600" marR="101600" marT="101600" marB="101600" anchor="t" anchorCtr="0">
                    <a:lnL>
                      <a:noFill/>
                    </a:lnL>
                    <a:lnR>
                      <a:noFill/>
                    </a:lnR>
                    <a:lnT>
                      <a:noFill/>
                    </a:lnT>
                    <a:lnB>
                      <a:noFill/>
                    </a:lnB>
                    <a:solidFill>
                      <a:srgbClr val="2563EB">
                        <a:alpha val="6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Cost Estimation Framework</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26 / 30 | Cost</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Transparent, Modular Pricing — Scale Investment by Site Size and Threat Level (Indicative Estimates for Reference)</a:t>
            </a:r>
            <a:endParaRPr lang="en-US" sz="1100"/>
          </a:p>
        </p:txBody>
      </p:sp>
      <p:sp>
        <p:nvSpPr>
          <p:cNvPr id="7" name="AutoShape 7"/>
          <p:cNvSpPr/>
          <p:nvPr/>
        </p:nvSpPr>
        <p:spPr>
          <a:xfrm>
            <a:off x="762000" y="14224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Capital Expenditure (CAPEX) — Component Breakdown</a:t>
            </a:r>
            <a:endParaRPr lang="en-US" sz="1100"/>
          </a:p>
        </p:txBody>
      </p:sp>
      <p:graphicFrame>
        <p:nvGraphicFramePr>
          <p:cNvPr id="8" name="Table 8"/>
          <p:cNvGraphicFramePr>
            <a:graphicFrameLocks noGrp="1"/>
          </p:cNvGraphicFramePr>
          <p:nvPr/>
        </p:nvGraphicFramePr>
        <p:xfrm>
          <a:off x="762000" y="1803400"/>
          <a:ext cx="10668000" cy="3048000"/>
        </p:xfrm>
        <a:graphic>
          <a:graphicData uri="http://schemas.openxmlformats.org/drawingml/2006/table">
            <a:tbl>
              <a:tblPr>
                <a:effectLst/>
              </a:tblPr>
              <a:tblGrid>
                <a:gridCol w="3048000"/>
                <a:gridCol w="1524000"/>
                <a:gridCol w="1524000"/>
                <a:gridCol w="2286000"/>
                <a:gridCol w="2286000"/>
              </a:tblGrid>
              <a:tr h="3556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Component</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Qty</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Unit (USD)</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Subtotal (USD)</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Notes</a:t>
                      </a:r>
                      <a:endParaRPr lang="en-US" sz="1100"/>
                    </a:p>
                  </a:txBody>
                  <a:tcPr marL="101600" marR="101600" marT="101600" marB="101600" anchor="t" anchorCtr="0">
                    <a:lnL>
                      <a:noFill/>
                    </a:lnL>
                    <a:lnR>
                      <a:noFill/>
                    </a:lnR>
                    <a:lnT>
                      <a:noFill/>
                    </a:lnT>
                    <a:lnB>
                      <a:noFill/>
                    </a:lnB>
                    <a:solidFill>
                      <a:srgbClr val="2563EB">
                        <a:alpha val="100000"/>
                      </a:srgbClr>
                    </a:solid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 Node (PCBA kit)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39</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$37,600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r>
                        <a:rPr lang="en-US" sz="1000" b="1">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466,400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3-layer ring deployment</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 Detection + Jammer</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a:t>
                      </a:r>
                      <a:r>
                        <a:rPr lang="en-US" sz="1000">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00,000</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$800,000</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360° coverage, 10km radius</a:t>
                      </a:r>
                      <a:endParaRPr lang="en-US" sz="1100"/>
                    </a:p>
                  </a:txBody>
                  <a:tcPr marL="101600" marR="101600" marT="101600" marB="101600" anchor="t" anchorCtr="0">
                    <a:lnL>
                      <a:noFill/>
                    </a:lnL>
                    <a:lnR>
                      <a:noFill/>
                    </a:lnR>
                    <a:lnT>
                      <a:noFill/>
                    </a:lnT>
                    <a:lnB>
                      <a:noFill/>
                    </a:lnB>
                    <a:solidFill>
                      <a:srgbClr val="2563EB">
                        <a:alpha val="6000"/>
                      </a:srgbClr>
                    </a:solid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HPM Vehicle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a:t>
                      </a:r>
                      <a:r>
                        <a:rPr lang="en-US" sz="1000">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500</a:t>
                      </a:r>
                      <a:r>
                        <a:rPr lang="en-US" sz="1000">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000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$4</a:t>
                      </a:r>
                      <a:r>
                        <a:rPr lang="en-US" sz="1000" b="1">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50</a:t>
                      </a: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0,000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Swarm / fibre-optic counter</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HEL Vehicle</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$4,500,000</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$4,500,000</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Fixed-wing counter, 2-3km</a:t>
                      </a:r>
                      <a:endParaRPr lang="en-US" sz="1100"/>
                    </a:p>
                  </a:txBody>
                  <a:tcPr marL="101600" marR="101600" marT="101600" marB="101600" anchor="t" anchorCtr="0">
                    <a:lnL>
                      <a:noFill/>
                    </a:lnL>
                    <a:lnR>
                      <a:noFill/>
                    </a:lnR>
                    <a:lnT>
                      <a:noFill/>
                    </a:lnT>
                    <a:lnB>
                      <a:noFill/>
                    </a:lnB>
                    <a:solidFill>
                      <a:srgbClr val="2563EB">
                        <a:alpha val="6000"/>
                      </a:srgbClr>
                    </a:solid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FPV Interceptor System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500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a:t>
                      </a:r>
                      <a:r>
                        <a:rPr lang="en-US" sz="1000">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980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r>
                        <a:rPr lang="en-US" sz="1000" b="1">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490,000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6 units + launcher + GCS</a:t>
                      </a:r>
                      <a:endParaRPr lang="en-US" sz="1100"/>
                    </a:p>
                  </a:txBody>
                  <a:tcPr marL="101600" marR="101600" marT="101600" marB="101600" anchor="t" anchorCtr="0">
                    <a:lnL>
                      <a:noFill/>
                    </a:lnL>
                    <a:lnR>
                      <a:noFill/>
                    </a:lnR>
                    <a:lnT>
                      <a:noFill/>
                    </a:lnT>
                    <a:lnB>
                      <a:noFill/>
                    </a:lnB>
                    <a:noFill/>
                  </a:tcPr>
                </a:tc>
              </a:tr>
              <a:tr h="381000">
                <a:tc>
                  <a:txBody>
                    <a:bodyPr rtlCol="0"/>
                    <a:lstStyle/>
                    <a:p>
                      <a:pPr marL="0" indent="0" algn="ctr">
                        <a:lnSpc>
                          <a:spcPct val="100000"/>
                        </a:lnSpc>
                        <a:defRPr/>
                      </a:pPr>
                      <a:r>
                        <a:rPr lang="en-US" sz="10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C2 Server + Consoles + Network</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$450,000</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$450,000</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altLang="zh-CN"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Console + Training Installation</a:t>
                      </a:r>
                      <a:endParaRPr lang="en-US" altLang="zh-CN"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txBody>
                  <a:tcPr marL="101600" marR="101600" marT="101600" marB="101600" anchor="t" anchorCtr="0">
                    <a:lnL>
                      <a:noFill/>
                    </a:lnL>
                    <a:lnR>
                      <a:noFill/>
                    </a:lnR>
                    <a:lnT>
                      <a:noFill/>
                    </a:lnT>
                    <a:lnB>
                      <a:noFill/>
                    </a:lnB>
                    <a:solidFill>
                      <a:srgbClr val="2563EB">
                        <a:alpha val="6000"/>
                      </a:srgbClr>
                    </a:solidFill>
                  </a:tcPr>
                </a:tc>
              </a:tr>
              <a:tr h="406400">
                <a:tc>
                  <a:txBody>
                    <a:bodyPr rtlCol="0"/>
                    <a:lstStyle/>
                    <a:p>
                      <a:pPr marL="0" indent="0" algn="ctr">
                        <a:lnSpc>
                          <a:spcPct val="100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Equipment Subtotal</a:t>
                      </a:r>
                      <a:endParaRPr lang="en-US" sz="1100"/>
                    </a:p>
                  </a:txBody>
                  <a:tcPr marL="101600" marR="101600" marT="101600" marB="101600" anchor="t" anchorCtr="0">
                    <a:lnL>
                      <a:noFill/>
                    </a:lnL>
                    <a:lnR>
                      <a:noFill/>
                    </a:lnR>
                    <a:lnT>
                      <a:noFill/>
                    </a:lnT>
                    <a:lnB>
                      <a:noFill/>
                    </a:lnB>
                    <a:solidFill>
                      <a:srgbClr val="2563EB">
                        <a:alpha val="15000"/>
                      </a:srgbClr>
                    </a:solidFill>
                  </a:tcPr>
                </a:tc>
                <a:tc>
                  <a:txBody>
                    <a:bodyPr rtlCol="0"/>
                    <a:lstStyle/>
                    <a:p>
                      <a:pPr marL="0" indent="0" algn="ctr">
                        <a:lnSpc>
                          <a:spcPct val="100000"/>
                        </a:lnSpc>
                        <a:defRPr/>
                      </a:pPr>
                      <a:r>
                        <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15000"/>
                      </a:srgbClr>
                    </a:solidFill>
                  </a:tcPr>
                </a:tc>
                <a:tc>
                  <a:txBody>
                    <a:bodyPr rtlCol="0"/>
                    <a:lstStyle/>
                    <a:p>
                      <a:pPr marL="0" indent="0" algn="ctr">
                        <a:lnSpc>
                          <a:spcPct val="100000"/>
                        </a:lnSpc>
                        <a:defRPr/>
                      </a:pPr>
                      <a:r>
                        <a:rPr lang="en-US" sz="10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a:noFill/>
                    </a:lnT>
                    <a:lnB>
                      <a:noFill/>
                    </a:lnB>
                    <a:solidFill>
                      <a:srgbClr val="2563EB">
                        <a:alpha val="15000"/>
                      </a:srgbClr>
                    </a:solidFill>
                  </a:tcPr>
                </a:tc>
                <a:tc>
                  <a:txBody>
                    <a:bodyPr rtlCol="0"/>
                    <a:lstStyle/>
                    <a:p>
                      <a:pPr marL="0" indent="0" algn="ctr">
                        <a:lnSpc>
                          <a:spcPct val="100000"/>
                        </a:lnSpc>
                        <a:defRPr/>
                      </a:pPr>
                      <a:r>
                        <a:rPr lang="en-US" altLang="zh-CN"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$13,206,400</a:t>
                      </a:r>
                      <a:endParaRPr lang="en-US" altLang="zh-CN"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txBody>
                  <a:tcPr marL="101600" marR="101600" marT="101600" marB="101600" anchor="t" anchorCtr="0">
                    <a:lnL>
                      <a:noFill/>
                    </a:lnL>
                    <a:lnR>
                      <a:noFill/>
                    </a:lnR>
                    <a:lnT>
                      <a:noFill/>
                    </a:lnT>
                    <a:lnB>
                      <a:noFill/>
                    </a:lnB>
                    <a:solidFill>
                      <a:srgbClr val="2563EB">
                        <a:alpha val="15000"/>
                      </a:srgbClr>
                    </a:solidFill>
                  </a:tcPr>
                </a:tc>
                <a:tc>
                  <a:txBody>
                    <a:bodyPr rtlCol="0"/>
                    <a:lstStyle/>
                    <a:p>
                      <a:pPr marL="0" indent="0" algn="ctr">
                        <a:lnSpc>
                          <a:spcPct val="100000"/>
                        </a:lnSpc>
                        <a:defRPr/>
                      </a:pPr>
                      <a:r>
                        <a:rPr lang="en-US" sz="9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Full system, all layers</a:t>
                      </a:r>
                      <a:endParaRPr lang="en-US" sz="1100"/>
                    </a:p>
                  </a:txBody>
                  <a:tcPr marL="101600" marR="101600" marT="101600" marB="101600" anchor="t" anchorCtr="0">
                    <a:lnL>
                      <a:noFill/>
                    </a:lnL>
                    <a:lnR>
                      <a:noFill/>
                    </a:lnR>
                    <a:lnT>
                      <a:noFill/>
                    </a:lnT>
                    <a:lnB>
                      <a:noFill/>
                    </a:lnB>
                    <a:solidFill>
                      <a:srgbClr val="2563EB">
                        <a:alpha val="15000"/>
                      </a:srgbClr>
                    </a:solidFill>
                  </a:tcPr>
                </a:tc>
              </a:tr>
            </a:tbl>
          </a:graphicData>
        </a:graphic>
      </p:graphicFrame>
      <p:sp>
        <p:nvSpPr>
          <p:cNvPr id="9" name="AutoShape 9"/>
          <p:cNvSpPr/>
          <p:nvPr>
            <p:custDataLst>
              <p:tags r:id="rId1"/>
            </p:custDataLst>
          </p:nvPr>
        </p:nvSpPr>
        <p:spPr>
          <a:xfrm>
            <a:off x="762000" y="4800600"/>
            <a:ext cx="5080000" cy="15494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2"/>
            </p:custDataLst>
          </p:nvPr>
        </p:nvSpPr>
        <p:spPr>
          <a:xfrm>
            <a:off x="939800" y="4927600"/>
            <a:ext cx="4724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Additional Costs</a:t>
            </a:r>
            <a:endParaRPr lang="en-US" sz="1100"/>
          </a:p>
        </p:txBody>
      </p:sp>
      <p:sp>
        <p:nvSpPr>
          <p:cNvPr id="11" name="AutoShape 11"/>
          <p:cNvSpPr/>
          <p:nvPr>
            <p:custDataLst>
              <p:tags r:id="rId3"/>
            </p:custDataLst>
          </p:nvPr>
        </p:nvSpPr>
        <p:spPr>
          <a:xfrm>
            <a:off x="939800" y="5232400"/>
            <a:ext cx="4724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Installation &amp; commissioning:</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15-20% of equipment (</a:t>
            </a:r>
            <a:r>
              <a:rPr lang="en-US" altLang="zh-CN"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$1,980,960 ～ $2,641,280</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p>
            <a:pPr marL="0" indent="0" algn="l">
              <a:lnSpc>
                <a:spcPct val="117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Site infrastructure:</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poles, cabling, power, shelter ($50K-$80K)</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Training &amp; documentation:</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$15K-$25K (2-week operator + maintenance course)</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Total project estimate:</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$810K - $885K</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(full system, turnkey)</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custDataLst>
              <p:tags r:id="rId4"/>
            </p:custDataLst>
          </p:nvPr>
        </p:nvSpPr>
        <p:spPr>
          <a:xfrm>
            <a:off x="6350000" y="4800600"/>
            <a:ext cx="5080000" cy="1549400"/>
          </a:xfrm>
          <a:prstGeom prst="roundRect">
            <a:avLst>
              <a:gd name="adj" fmla="val 0"/>
            </a:avLst>
          </a:prstGeom>
          <a:solidFill>
            <a:srgbClr val="E8A33D">
              <a:alpha val="6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3" name="AutoShape 13"/>
          <p:cNvSpPr/>
          <p:nvPr>
            <p:custDataLst>
              <p:tags r:id="rId5"/>
            </p:custDataLst>
          </p:nvPr>
        </p:nvSpPr>
        <p:spPr>
          <a:xfrm>
            <a:off x="6527800" y="4927600"/>
            <a:ext cx="4724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Annual Operating Expense (OPEX)</a:t>
            </a:r>
            <a:endParaRPr lang="en-US" sz="1100"/>
          </a:p>
        </p:txBody>
      </p:sp>
      <p:sp>
        <p:nvSpPr>
          <p:cNvPr id="14" name="AutoShape 14"/>
          <p:cNvSpPr/>
          <p:nvPr>
            <p:custDataLst>
              <p:tags r:id="rId6"/>
            </p:custDataLst>
          </p:nvPr>
        </p:nvSpPr>
        <p:spPr>
          <a:xfrm>
            <a:off x="6527800" y="5232400"/>
            <a:ext cx="4724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Maintenance &amp; support: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8-10% of equipment/year (</a:t>
            </a:r>
            <a:r>
              <a:rPr lang="en-US" altLang="zh-CN"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$1,056,512 ～ $1,320,640</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p>
            <a:pPr marL="0" indent="0" algn="l">
              <a:lnSpc>
                <a:spcPct val="117000"/>
              </a:lnSpc>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Spare parts &amp; consumables:</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$15K-$25K/year (FPV units, batteries, PCBAs)</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Software updates &amp; ML retraining:</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Included in support contract</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Annual OPEX estimate:</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altLang="zh-CN"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$1,071,512 ～ $1,345,640 USD</a:t>
            </a: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/year</a:t>
            </a:r>
            <a:endPar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Why New Ark / SonicVast</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27 / 30 | Advantage</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Six Differentiators That Make Our Solution the Right Choice for Hazardous-Environment C-UAS</a:t>
            </a:r>
            <a:endParaRPr lang="en-US" sz="1100"/>
          </a:p>
        </p:txBody>
      </p:sp>
      <p:sp>
        <p:nvSpPr>
          <p:cNvPr id="7" name="AutoShape 7"/>
          <p:cNvSpPr/>
          <p:nvPr/>
        </p:nvSpPr>
        <p:spPr>
          <a:xfrm>
            <a:off x="762000" y="1422400"/>
            <a:ext cx="3429000" cy="15748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939800" y="15494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1. Radar-Free by Design</a:t>
            </a:r>
            <a:endParaRPr lang="en-US" sz="1100"/>
          </a:p>
        </p:txBody>
      </p:sp>
      <p:sp>
        <p:nvSpPr>
          <p:cNvPr id="9" name="AutoShape 9"/>
          <p:cNvSpPr/>
          <p:nvPr/>
        </p:nvSpPr>
        <p:spPr>
          <a:xfrm>
            <a:off x="939800" y="1879600"/>
            <a:ext cx="3073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100% passive detection (acoustic + RF listening) — zero RF emission in hazard zones. No ignition risk, no EMC interference, no regulatory hurdles. Competitors rely on active radar that cannot be deployed in Zone 0/1/2.</a:t>
            </a:r>
            <a:endParaRPr lang="en-US" sz="1100"/>
          </a:p>
        </p:txBody>
      </p:sp>
      <p:sp>
        <p:nvSpPr>
          <p:cNvPr id="10" name="AutoShape 10"/>
          <p:cNvSpPr/>
          <p:nvPr/>
        </p:nvSpPr>
        <p:spPr>
          <a:xfrm>
            <a:off x="4381500" y="1422400"/>
            <a:ext cx="3429000" cy="15748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559300" y="15494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2. Fibre-Optic UAV Counter</a:t>
            </a:r>
            <a:endParaRPr lang="en-US" sz="1100"/>
          </a:p>
        </p:txBody>
      </p:sp>
      <p:sp>
        <p:nvSpPr>
          <p:cNvPr id="12" name="AutoShape 12"/>
          <p:cNvSpPr/>
          <p:nvPr/>
        </p:nvSpPr>
        <p:spPr>
          <a:xfrm>
            <a:off x="4559300" y="1879600"/>
            <a:ext cx="3073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Only solution that detects and defeats fibre-optic tethered drones — RF-invisible threats that bypass all RF-based C-UAS systems. Acoustic detection + microwave HPM is the only effective countermeasure chain for this emerging threat.</a:t>
            </a:r>
            <a:endParaRPr lang="en-US" sz="1100"/>
          </a:p>
        </p:txBody>
      </p:sp>
      <p:sp>
        <p:nvSpPr>
          <p:cNvPr id="13" name="AutoShape 13"/>
          <p:cNvSpPr/>
          <p:nvPr/>
        </p:nvSpPr>
        <p:spPr>
          <a:xfrm>
            <a:off x="8001000" y="1422400"/>
            <a:ext cx="3429000" cy="1574800"/>
          </a:xfrm>
          <a:prstGeom prst="roundRect">
            <a:avLst>
              <a:gd name="adj" fmla="val 0"/>
            </a:avLst>
          </a:prstGeom>
          <a:solidFill>
            <a:srgbClr val="2563EB">
              <a:alpha val="8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78800" y="15494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3. Modular PCBA Kit Model</a:t>
            </a:r>
            <a:endParaRPr lang="en-US" sz="1100"/>
          </a:p>
        </p:txBody>
      </p:sp>
      <p:sp>
        <p:nvSpPr>
          <p:cNvPr id="15" name="AutoShape 15"/>
          <p:cNvSpPr/>
          <p:nvPr/>
        </p:nvSpPr>
        <p:spPr>
          <a:xfrm>
            <a:off x="8178800" y="1879600"/>
            <a:ext cx="3073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We sell PCBA kits, not finished products — customers assemble locally, reducing costs by 40-60% and avoiding import restrictions. Field replacement under 30 minutes per node. No proprietary lock-in, full technical documentation.</a:t>
            </a:r>
            <a:endParaRPr lang="en-US" sz="1100"/>
          </a:p>
        </p:txBody>
      </p:sp>
      <p:sp>
        <p:nvSpPr>
          <p:cNvPr id="16" name="AutoShape 16"/>
          <p:cNvSpPr/>
          <p:nvPr/>
        </p:nvSpPr>
        <p:spPr>
          <a:xfrm>
            <a:off x="762000" y="3149600"/>
            <a:ext cx="3429000" cy="15748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939800" y="32766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4. Multi-Layer Redundancy</a:t>
            </a:r>
            <a:endParaRPr lang="en-US" sz="1100"/>
          </a:p>
        </p:txBody>
      </p:sp>
      <p:sp>
        <p:nvSpPr>
          <p:cNvPr id="18" name="AutoShape 18"/>
          <p:cNvSpPr/>
          <p:nvPr/>
        </p:nvSpPr>
        <p:spPr>
          <a:xfrm>
            <a:off x="939800" y="3606800"/>
            <a:ext cx="3073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Every target class has at least two independent countermeasure options. No single point of failure — if RF jamming is ineffective (autonomous drones), microwave and laser engage. If laser is weather-degraded, microwave and FPV back it up.</a:t>
            </a:r>
            <a:endParaRPr lang="en-US" sz="1100"/>
          </a:p>
        </p:txBody>
      </p:sp>
      <p:sp>
        <p:nvSpPr>
          <p:cNvPr id="19" name="AutoShape 19"/>
          <p:cNvSpPr/>
          <p:nvPr/>
        </p:nvSpPr>
        <p:spPr>
          <a:xfrm>
            <a:off x="4381500" y="3149600"/>
            <a:ext cx="3429000" cy="15748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4559300" y="32766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5. Precision, Not Broadband</a:t>
            </a:r>
            <a:endParaRPr lang="en-US" sz="1100"/>
          </a:p>
        </p:txBody>
      </p:sp>
      <p:sp>
        <p:nvSpPr>
          <p:cNvPr id="21" name="AutoShape 21"/>
          <p:cNvSpPr/>
          <p:nvPr/>
        </p:nvSpPr>
        <p:spPr>
          <a:xfrm>
            <a:off x="4559300" y="3606800"/>
            <a:ext cx="3073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 jamming targets only UAV control/video frequencies — WiFi, cellular, GPS, and plant instrumentation are fully protected. No collateral disruption to operations. Competitors use broadband jamming that shuts down all communications.</a:t>
            </a:r>
            <a:endParaRPr lang="en-US" sz="1100"/>
          </a:p>
        </p:txBody>
      </p:sp>
      <p:sp>
        <p:nvSpPr>
          <p:cNvPr id="22" name="AutoShape 22"/>
          <p:cNvSpPr/>
          <p:nvPr/>
        </p:nvSpPr>
        <p:spPr>
          <a:xfrm>
            <a:off x="8001000" y="3149600"/>
            <a:ext cx="3429000" cy="1574800"/>
          </a:xfrm>
          <a:prstGeom prst="roundRect">
            <a:avLst>
              <a:gd name="adj" fmla="val 0"/>
            </a:avLst>
          </a:prstGeom>
          <a:solidFill>
            <a:srgbClr val="4CAF50">
              <a:alpha val="8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8178800" y="3276600"/>
            <a:ext cx="30734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6. Scalable Investment</a:t>
            </a:r>
            <a:endParaRPr lang="en-US" sz="1100"/>
          </a:p>
        </p:txBody>
      </p:sp>
      <p:sp>
        <p:nvSpPr>
          <p:cNvPr id="24" name="AutoShape 24"/>
          <p:cNvSpPr/>
          <p:nvPr/>
        </p:nvSpPr>
        <p:spPr>
          <a:xfrm>
            <a:off x="8178800" y="3606800"/>
            <a:ext cx="30734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Start with detection-only layer (acoustic + RF) at ~$250K, add countermeasures incrementally as budget and threat level evolve. No forklift upgrade required — all layers integrate into the same C2 platform. Protect your investment.</a:t>
            </a:r>
            <a:endParaRPr lang="en-US" sz="1100"/>
          </a:p>
        </p:txBody>
      </p:sp>
      <p:sp>
        <p:nvSpPr>
          <p:cNvPr id="25" name="AutoShape 25"/>
          <p:cNvSpPr/>
          <p:nvPr/>
        </p:nvSpPr>
        <p:spPr>
          <a:xfrm>
            <a:off x="762000" y="4902200"/>
            <a:ext cx="10668000" cy="14478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939800" y="5029200"/>
            <a:ext cx="10312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Company Background</a:t>
            </a:r>
            <a:endParaRPr lang="en-US" sz="1100"/>
          </a:p>
        </p:txBody>
      </p:sp>
      <p:sp>
        <p:nvSpPr>
          <p:cNvPr id="27" name="AutoShape 27"/>
          <p:cNvSpPr/>
          <p:nvPr/>
        </p:nvSpPr>
        <p:spPr>
          <a:xfrm>
            <a:off x="939800" y="5334000"/>
            <a:ext cx="10312400" cy="9144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New Ark Intelligent Technology (Hong Kong)</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 Dual-brand architecture: </a:t>
            </a:r>
            <a:r>
              <a:rPr lang="en-US" sz="1000" b="1"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SonicVast</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(acoustic detection &amp; C-UAS systems) and </a:t>
            </a:r>
            <a:r>
              <a:rPr lang="en-US" sz="1000" b="1"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Lufeng Disguise</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(multispectral camouflage). Backed by Dayou Semiconductor for PCBA R&amp;D and manufacturing. Core team with military R&amp;D background in acoustic signal processing, RF engineering, and directed-energy systems.</a:t>
            </a:r>
            <a:endParaRPr lang="en-US" sz="1100"/>
          </a:p>
          <a:p>
            <a:pPr marL="0" indent="0" algn="l">
              <a:lnSpc>
                <a:spcPct val="117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Global reach:</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JPMorgan Chase USD account for international trade; products deployed across Middle East, Africa, and Southeast Asia. Excluding Five Eyes / Fourteen Eyes alliance countries per export control policy.</a:t>
            </a:r>
            <a:endPar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Next Steps &amp; Engagement Path</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28 / 30 | Next Steps</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From Initial Discussion to Full Operational Deployment — A Clear, Low-Risk Path Forward</a:t>
            </a:r>
            <a:endParaRPr lang="en-US" sz="1100"/>
          </a:p>
        </p:txBody>
      </p:sp>
      <p:sp>
        <p:nvSpPr>
          <p:cNvPr id="7" name="AutoShape 7"/>
          <p:cNvSpPr/>
          <p:nvPr/>
        </p:nvSpPr>
        <p:spPr>
          <a:xfrm>
            <a:off x="762000" y="1524000"/>
            <a:ext cx="2032000" cy="2032000"/>
          </a:xfrm>
          <a:prstGeom prst="roundRect">
            <a:avLst>
              <a:gd name="adj" fmla="val 0"/>
            </a:avLst>
          </a:prstGeom>
          <a:solidFill>
            <a:srgbClr val="2563EB">
              <a:alpha val="10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676400"/>
            <a:ext cx="2032000"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9" name="AutoShape 9"/>
          <p:cNvSpPr/>
          <p:nvPr/>
        </p:nvSpPr>
        <p:spPr>
          <a:xfrm>
            <a:off x="889000" y="2184400"/>
            <a:ext cx="17780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Discovery Call</a:t>
            </a:r>
            <a:endParaRPr lang="en-US" sz="1100"/>
          </a:p>
        </p:txBody>
      </p:sp>
      <p:sp>
        <p:nvSpPr>
          <p:cNvPr id="10" name="AutoShape 10"/>
          <p:cNvSpPr/>
          <p:nvPr/>
        </p:nvSpPr>
        <p:spPr>
          <a:xfrm>
            <a:off x="889000" y="2514600"/>
            <a:ext cx="17780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60-minute video conference to understand site profile, threat concerns, budget range, and regulatory environment. No commitment required.</a:t>
            </a:r>
            <a:endParaRPr lang="en-US" sz="1100"/>
          </a:p>
        </p:txBody>
      </p:sp>
      <p:cxnSp>
        <p:nvCxnSpPr>
          <p:cNvPr id="11" name="Connector 11"/>
          <p:cNvCxnSpPr/>
          <p:nvPr/>
        </p:nvCxnSpPr>
        <p:spPr>
          <a:xfrm rot="-114549">
            <a:off x="2794106" y="2533650"/>
            <a:ext cx="381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12" name="AutoShape 12"/>
          <p:cNvSpPr/>
          <p:nvPr/>
        </p:nvSpPr>
        <p:spPr>
          <a:xfrm>
            <a:off x="3175000" y="1524000"/>
            <a:ext cx="2032000" cy="2032000"/>
          </a:xfrm>
          <a:prstGeom prst="roundRect">
            <a:avLst>
              <a:gd name="adj" fmla="val 0"/>
            </a:avLst>
          </a:prstGeom>
          <a:solidFill>
            <a:srgbClr val="2563EB">
              <a:alpha val="10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3175000" y="1676400"/>
            <a:ext cx="2032000"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4" name="AutoShape 14"/>
          <p:cNvSpPr/>
          <p:nvPr/>
        </p:nvSpPr>
        <p:spPr>
          <a:xfrm>
            <a:off x="3302000" y="2184400"/>
            <a:ext cx="17780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Site Assessment</a:t>
            </a:r>
            <a:endParaRPr lang="en-US" sz="1100"/>
          </a:p>
        </p:txBody>
      </p:sp>
      <p:sp>
        <p:nvSpPr>
          <p:cNvPr id="15" name="AutoShape 15"/>
          <p:cNvSpPr/>
          <p:nvPr/>
        </p:nvSpPr>
        <p:spPr>
          <a:xfrm>
            <a:off x="3302000" y="2514600"/>
            <a:ext cx="17780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Remote assessment via satellite imagery + site plans. Optional on-site visit. Deliverable: preliminary deployment concept.</a:t>
            </a:r>
            <a:endParaRPr lang="en-US" sz="1100"/>
          </a:p>
        </p:txBody>
      </p:sp>
      <p:cxnSp>
        <p:nvCxnSpPr>
          <p:cNvPr id="16" name="Connector 16"/>
          <p:cNvCxnSpPr/>
          <p:nvPr/>
        </p:nvCxnSpPr>
        <p:spPr>
          <a:xfrm rot="-114549">
            <a:off x="5207106" y="2533650"/>
            <a:ext cx="381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arrow" w="lg" len="lg"/>
          </a:ln>
        </p:spPr>
      </p:cxnSp>
      <p:sp>
        <p:nvSpPr>
          <p:cNvPr id="17" name="AutoShape 17"/>
          <p:cNvSpPr/>
          <p:nvPr/>
        </p:nvSpPr>
        <p:spPr>
          <a:xfrm>
            <a:off x="5588000" y="1524000"/>
            <a:ext cx="2032000" cy="20320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5588000" y="1676400"/>
            <a:ext cx="2032000"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9" name="AutoShape 19"/>
          <p:cNvSpPr/>
          <p:nvPr/>
        </p:nvSpPr>
        <p:spPr>
          <a:xfrm>
            <a:off x="5715000" y="2184400"/>
            <a:ext cx="17780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Detailed Proposal</a:t>
            </a:r>
            <a:endParaRPr lang="en-US" sz="1100"/>
          </a:p>
        </p:txBody>
      </p:sp>
      <p:sp>
        <p:nvSpPr>
          <p:cNvPr id="20" name="AutoShape 20"/>
          <p:cNvSpPr/>
          <p:nvPr/>
        </p:nvSpPr>
        <p:spPr>
          <a:xfrm>
            <a:off x="5715000" y="2514600"/>
            <a:ext cx="17780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Formal technical proposal with node placement drawings, BOM, cost estimate, implementation timeline, and SLA terms. Customer review and refinement cycle.</a:t>
            </a:r>
            <a:endParaRPr lang="en-US" sz="1100"/>
          </a:p>
        </p:txBody>
      </p:sp>
      <p:cxnSp>
        <p:nvCxnSpPr>
          <p:cNvPr id="21" name="Connector 21"/>
          <p:cNvCxnSpPr/>
          <p:nvPr/>
        </p:nvCxnSpPr>
        <p:spPr>
          <a:xfrm rot="-114549">
            <a:off x="7620106" y="2533650"/>
            <a:ext cx="381000" cy="12700"/>
          </a:xfrm>
          <a:prstGeom prst="straightConnector1">
            <a:avLst/>
          </a:prstGeom>
          <a:solidFill>
            <a:srgbClr val="DEE0E3">
              <a:alpha val="100000"/>
            </a:srgbClr>
          </a:solidFill>
          <a:ln w="25400" cap="flat" cmpd="sng">
            <a:solidFill>
              <a:srgbClr val="E8A33D">
                <a:alpha val="100000"/>
              </a:srgbClr>
            </a:solidFill>
            <a:prstDash val="solid"/>
            <a:round/>
            <a:headEnd type="none" w="lg" len="lg"/>
            <a:tailEnd type="arrow" w="lg" len="lg"/>
          </a:ln>
        </p:spPr>
      </p:cxnSp>
      <p:sp>
        <p:nvSpPr>
          <p:cNvPr id="22" name="AutoShape 22"/>
          <p:cNvSpPr/>
          <p:nvPr/>
        </p:nvSpPr>
        <p:spPr>
          <a:xfrm>
            <a:off x="8001000" y="1524000"/>
            <a:ext cx="2032000" cy="2032000"/>
          </a:xfrm>
          <a:prstGeom prst="roundRect">
            <a:avLst>
              <a:gd name="adj" fmla="val 0"/>
            </a:avLst>
          </a:prstGeom>
          <a:solidFill>
            <a:srgbClr val="E8A33D">
              <a:alpha val="10000"/>
            </a:srgbClr>
          </a:solidFill>
          <a:ln w="12700" cap="flat" cmpd="sng">
            <a:solidFill>
              <a:srgbClr val="E8A33D">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8001000" y="1676400"/>
            <a:ext cx="2032000"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4" name="AutoShape 24"/>
          <p:cNvSpPr/>
          <p:nvPr/>
        </p:nvSpPr>
        <p:spPr>
          <a:xfrm>
            <a:off x="8128000" y="2184400"/>
            <a:ext cx="17780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POC / Pilot</a:t>
            </a:r>
            <a:endParaRPr lang="en-US" sz="1100"/>
          </a:p>
        </p:txBody>
      </p:sp>
      <p:sp>
        <p:nvSpPr>
          <p:cNvPr id="25" name="AutoShape 25"/>
          <p:cNvSpPr/>
          <p:nvPr/>
        </p:nvSpPr>
        <p:spPr>
          <a:xfrm>
            <a:off x="8128000" y="2514600"/>
            <a:ext cx="17780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Optional 4-8 week pilot deployment with 4-6 acoustic nodes + 1 RF unit + C2. Validate detection performance in real site conditions before full commitment.</a:t>
            </a:r>
            <a:endParaRPr lang="en-US" sz="1100"/>
          </a:p>
        </p:txBody>
      </p:sp>
      <p:cxnSp>
        <p:nvCxnSpPr>
          <p:cNvPr id="26" name="Connector 26"/>
          <p:cNvCxnSpPr/>
          <p:nvPr/>
        </p:nvCxnSpPr>
        <p:spPr>
          <a:xfrm rot="-114549">
            <a:off x="10033106" y="2533650"/>
            <a:ext cx="381000" cy="12700"/>
          </a:xfrm>
          <a:prstGeom prst="straightConnector1">
            <a:avLst/>
          </a:prstGeom>
          <a:solidFill>
            <a:srgbClr val="DEE0E3">
              <a:alpha val="100000"/>
            </a:srgbClr>
          </a:solidFill>
          <a:ln w="25400" cap="flat" cmpd="sng">
            <a:solidFill>
              <a:srgbClr val="E8A33D">
                <a:alpha val="100000"/>
              </a:srgbClr>
            </a:solidFill>
            <a:prstDash val="solid"/>
            <a:round/>
            <a:headEnd type="none" w="lg" len="lg"/>
            <a:tailEnd type="arrow" w="lg" len="lg"/>
          </a:ln>
        </p:spPr>
      </p:cxnSp>
      <p:sp>
        <p:nvSpPr>
          <p:cNvPr id="27" name="AutoShape 27"/>
          <p:cNvSpPr/>
          <p:nvPr/>
        </p:nvSpPr>
        <p:spPr>
          <a:xfrm>
            <a:off x="10414000" y="1524000"/>
            <a:ext cx="1016000" cy="2032000"/>
          </a:xfrm>
          <a:prstGeom prst="roundRect">
            <a:avLst>
              <a:gd name="adj" fmla="val 0"/>
            </a:avLst>
          </a:prstGeom>
          <a:solidFill>
            <a:srgbClr val="4CAF50">
              <a:alpha val="10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10414000" y="1676400"/>
            <a:ext cx="1016000"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29" name="AutoShape 29"/>
          <p:cNvSpPr/>
          <p:nvPr/>
        </p:nvSpPr>
        <p:spPr>
          <a:xfrm>
            <a:off x="10414000" y="2184400"/>
            <a:ext cx="10160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Full Deploy</a:t>
            </a:r>
            <a:endParaRPr lang="en-US" sz="1100"/>
          </a:p>
        </p:txBody>
      </p:sp>
      <p:sp>
        <p:nvSpPr>
          <p:cNvPr id="30" name="AutoShape 30"/>
          <p:cNvSpPr/>
          <p:nvPr/>
        </p:nvSpPr>
        <p:spPr>
          <a:xfrm>
            <a:off x="10414000" y="2514600"/>
            <a:ext cx="1016000" cy="9144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8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16-week full deployment, training, go-live, ongoing support</a:t>
            </a:r>
            <a:endParaRPr lang="en-US" sz="1100"/>
          </a:p>
        </p:txBody>
      </p:sp>
      <p:sp>
        <p:nvSpPr>
          <p:cNvPr id="31" name="AutoShape 31"/>
          <p:cNvSpPr/>
          <p:nvPr/>
        </p:nvSpPr>
        <p:spPr>
          <a:xfrm>
            <a:off x="762000" y="3911600"/>
            <a:ext cx="10668000" cy="7620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32" name="AutoShape 32"/>
          <p:cNvSpPr/>
          <p:nvPr/>
        </p:nvSpPr>
        <p:spPr>
          <a:xfrm>
            <a:off x="939800" y="4038600"/>
            <a:ext cx="10312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Low-Risk Engagement Options</a:t>
            </a:r>
            <a:endParaRPr lang="en-US" sz="1100"/>
          </a:p>
        </p:txBody>
      </p:sp>
      <p:sp>
        <p:nvSpPr>
          <p:cNvPr id="33" name="AutoShape 33"/>
          <p:cNvSpPr/>
          <p:nvPr/>
        </p:nvSpPr>
        <p:spPr>
          <a:xfrm>
            <a:off x="939800" y="4318000"/>
            <a:ext cx="10312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 A — Consultation:</a:t>
            </a: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Free 60-minute discovery call + remote site assessment + preliminary concept. No cost, no commitment.</a:t>
            </a:r>
            <a:endParaRPr lang="en-US" sz="1100"/>
          </a:p>
        </p:txBody>
      </p:sp>
      <p:sp>
        <p:nvSpPr>
          <p:cNvPr id="34" name="AutoShape 34"/>
          <p:cNvSpPr/>
          <p:nvPr/>
        </p:nvSpPr>
        <p:spPr>
          <a:xfrm>
            <a:off x="762000" y="4876800"/>
            <a:ext cx="5080000" cy="1473200"/>
          </a:xfrm>
          <a:prstGeom prst="roundRect">
            <a:avLst>
              <a:gd name="adj" fmla="val 0"/>
            </a:avLst>
          </a:prstGeom>
          <a:solidFill>
            <a:srgbClr val="4CAF50">
              <a:alpha val="6000"/>
            </a:srgbClr>
          </a:solidFill>
          <a:ln w="12700" cap="flat" cmpd="sng">
            <a:solidFill>
              <a:srgbClr val="4CAF50">
                <a:alpha val="100000"/>
              </a:srgbClr>
            </a:solidFill>
            <a:prstDash val="solid"/>
            <a:round/>
          </a:ln>
        </p:spPr>
        <p:txBody>
          <a:bodyPr vert="horz" wrap="square" lIns="63500" tIns="63500" rIns="63500" bIns="63500" rtlCol="0" anchor="ctr"/>
          <a:lstStyle/>
          <a:p>
            <a:pPr algn="ctr">
              <a:defRPr/>
            </a:pPr>
          </a:p>
        </p:txBody>
      </p:sp>
      <p:sp>
        <p:nvSpPr>
          <p:cNvPr id="35" name="AutoShape 35"/>
          <p:cNvSpPr/>
          <p:nvPr/>
        </p:nvSpPr>
        <p:spPr>
          <a:xfrm>
            <a:off x="939800" y="5003800"/>
            <a:ext cx="4724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 B — Pilot Program</a:t>
            </a:r>
            <a:endParaRPr lang="en-US" sz="1100"/>
          </a:p>
        </p:txBody>
      </p:sp>
      <p:sp>
        <p:nvSpPr>
          <p:cNvPr id="36" name="AutoShape 36"/>
          <p:cNvSpPr/>
          <p:nvPr/>
        </p:nvSpPr>
        <p:spPr>
          <a:xfrm>
            <a:off x="939800" y="5308600"/>
            <a:ext cx="4724400" cy="9144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4-8 week pilot with 4-6 acoustic nodes + 1 RF unit + C2 console. Validate real-world detection performance at your site. Pilot cost credited toward full deployment if purchased within 6 months.</a:t>
            </a:r>
            <a:endParaRPr lang="en-US" sz="1100"/>
          </a:p>
          <a:p>
            <a:pPr marL="0" indent="0" algn="l">
              <a:lnSpc>
                <a:spcPct val="117000"/>
              </a:lnSpc>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Pilot cost: $35K-$50K (refundable credit)</a:t>
            </a:r>
            <a:endPar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7" name="AutoShape 37"/>
          <p:cNvSpPr/>
          <p:nvPr/>
        </p:nvSpPr>
        <p:spPr>
          <a:xfrm>
            <a:off x="6350000" y="4876800"/>
            <a:ext cx="5080000" cy="1473200"/>
          </a:xfrm>
          <a:prstGeom prst="roundRect">
            <a:avLst>
              <a:gd name="adj" fmla="val 0"/>
            </a:avLst>
          </a:prstGeom>
          <a:solidFill>
            <a:srgbClr val="2563EB">
              <a:alpha val="6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38" name="AutoShape 38"/>
          <p:cNvSpPr/>
          <p:nvPr/>
        </p:nvSpPr>
        <p:spPr>
          <a:xfrm>
            <a:off x="6527800" y="5003800"/>
            <a:ext cx="47244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 C — Full Turnkey Deployment</a:t>
            </a:r>
            <a:endParaRPr lang="en-US" sz="1100"/>
          </a:p>
        </p:txBody>
      </p:sp>
      <p:sp>
        <p:nvSpPr>
          <p:cNvPr id="39" name="AutoShape 39"/>
          <p:cNvSpPr/>
          <p:nvPr/>
        </p:nvSpPr>
        <p:spPr>
          <a:xfrm>
            <a:off x="6527800" y="5308600"/>
            <a:ext cx="4724400" cy="9144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0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16-week full deployment: all 39 acoustic nodes + 4 RF units + microwave + laser + FPV + C2 center. Includes installation, commissioning, training, documentation, and 12-month support contract.</a:t>
            </a:r>
            <a:endParaRPr lang="en-US" sz="1100"/>
          </a:p>
          <a:p>
            <a:pPr marL="0" indent="0" algn="l">
              <a:lnSpc>
                <a:spcPct val="117000"/>
              </a:lnSpc>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Total: $810K-$885K (turnkey, see Cost page)</a:t>
            </a:r>
            <a:endPar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gradFill rotWithShape="1">
            <a:gsLst>
              <a:gs pos="0">
                <a:srgbClr val="0D1326">
                  <a:alpha val="100000"/>
                </a:srgbClr>
              </a:gs>
              <a:gs pos="100000">
                <a:srgbClr val="142850">
                  <a:alpha val="100000"/>
                </a:srgbClr>
              </a:gs>
            </a:gsLst>
            <a:lin ang="2700000"/>
          </a:gra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0"/>
            <a:ext cx="12192000" cy="50800"/>
          </a:xfrm>
          <a:prstGeom prst="roundRect">
            <a:avLst>
              <a:gd name="adj" fmla="val 0"/>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1016000"/>
            <a:ext cx="10668000" cy="609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Protect What Matters Most</a:t>
            </a:r>
            <a:endParaRPr lang="en-US" sz="1100"/>
          </a:p>
        </p:txBody>
      </p:sp>
      <p:sp>
        <p:nvSpPr>
          <p:cNvPr id="5" name="AutoShape 5"/>
          <p:cNvSpPr/>
          <p:nvPr/>
        </p:nvSpPr>
        <p:spPr>
          <a:xfrm>
            <a:off x="762000" y="1727200"/>
            <a:ext cx="10668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Detection. Precision Countermeasures. Zero Compromise on Safety.</a:t>
            </a:r>
            <a:endParaRPr lang="en-US" sz="1100"/>
          </a:p>
        </p:txBody>
      </p:sp>
      <p:cxnSp>
        <p:nvCxnSpPr>
          <p:cNvPr id="6" name="Connector 6"/>
          <p:cNvCxnSpPr/>
          <p:nvPr/>
        </p:nvCxnSpPr>
        <p:spPr>
          <a:xfrm rot="-17188">
            <a:off x="4826016" y="2330450"/>
            <a:ext cx="2540000" cy="12700"/>
          </a:xfrm>
          <a:prstGeom prst="straightConnector1">
            <a:avLst/>
          </a:prstGeom>
          <a:solidFill>
            <a:srgbClr val="DEE0E3">
              <a:alpha val="100000"/>
            </a:srgbClr>
          </a:solidFill>
          <a:ln w="25400" cap="flat" cmpd="sng">
            <a:solidFill>
              <a:srgbClr val="2563EB">
                <a:alpha val="100000"/>
              </a:srgbClr>
            </a:solidFill>
            <a:prstDash val="solid"/>
            <a:round/>
            <a:headEnd type="none" w="lg" len="lg"/>
            <a:tailEnd type="none" w="lg" len="lg"/>
          </a:ln>
        </p:spPr>
      </p:cxnSp>
      <p:sp>
        <p:nvSpPr>
          <p:cNvPr id="7" name="AutoShape 7"/>
          <p:cNvSpPr/>
          <p:nvPr/>
        </p:nvSpPr>
        <p:spPr>
          <a:xfrm>
            <a:off x="762000" y="2667000"/>
            <a:ext cx="10668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altLang="zh-CN"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Contact us for a free assessment and solution</a:t>
            </a:r>
            <a:endParaRPr lang="en-US" altLang="zh-CN"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2286000" y="3175000"/>
            <a:ext cx="7620000" cy="2286000"/>
          </a:xfrm>
          <a:prstGeom prst="roundRect">
            <a:avLst>
              <a:gd name="adj" fmla="val 0"/>
            </a:avLst>
          </a:prstGeom>
          <a:solidFill>
            <a:srgbClr val="2563EB">
              <a:alpha val="10000"/>
            </a:srgbClr>
          </a:solidFill>
          <a:ln w="12700" cap="flat" cmpd="sng">
            <a:solidFill>
              <a:srgbClr val="2563EB">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2540000" y="3429000"/>
            <a:ext cx="7112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altLang="zh-CN">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Hong Kong New Ark Intelligent Technology Limited</a:t>
            </a:r>
            <a:r>
              <a:rPr lang="en-US">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cxnSp>
        <p:nvCxnSpPr>
          <p:cNvPr id="11" name="Connector 11"/>
          <p:cNvCxnSpPr/>
          <p:nvPr/>
        </p:nvCxnSpPr>
        <p:spPr>
          <a:xfrm rot="-8594">
            <a:off x="3556008" y="4133850"/>
            <a:ext cx="5080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12" name="AutoShape 12"/>
          <p:cNvSpPr/>
          <p:nvPr/>
        </p:nvSpPr>
        <p:spPr>
          <a:xfrm>
            <a:off x="2540000" y="4318000"/>
            <a:ext cx="3302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Email:</a:t>
            </a: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altLang="zh-CN" sz="1100">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hlinkClick r:id="rId1"/>
              </a:rPr>
              <a:t>info@newark-security.com</a:t>
            </a:r>
            <a:endParaRPr lang="en-US" sz="1100"/>
          </a:p>
        </p:txBody>
      </p:sp>
      <p:sp>
        <p:nvSpPr>
          <p:cNvPr id="13" name="AutoShape 13"/>
          <p:cNvSpPr/>
          <p:nvPr/>
        </p:nvSpPr>
        <p:spPr>
          <a:xfrm>
            <a:off x="6096000" y="4318000"/>
            <a:ext cx="3302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Web:</a:t>
            </a: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altLang="zh-CN" sz="1100">
                <a:solidFill>
                  <a:srgbClr val="C8CDD7"/>
                </a:solidFill>
                <a:latin typeface="Noto Sans SC" panose="020B0200000000000000" charset="-122"/>
                <a:ea typeface="Noto Sans SC" panose="020B0200000000000000" charset="-122"/>
                <a:cs typeface="Noto Sans SC" panose="020B0200000000000000" charset="-122"/>
                <a:sym typeface="Noto Sans SC" panose="020B0200000000000000" charset="-122"/>
                <a:hlinkClick r:id="rId2" action="ppaction://hlinkfile"/>
              </a:rPr>
              <a:t>https://www.newarkcuas.com</a:t>
            </a:r>
            <a:endParaRPr lang="en-US" sz="1100"/>
          </a:p>
        </p:txBody>
      </p:sp>
      <p:sp>
        <p:nvSpPr>
          <p:cNvPr id="14" name="AutoShape 14"/>
          <p:cNvSpPr/>
          <p:nvPr/>
        </p:nvSpPr>
        <p:spPr>
          <a:xfrm>
            <a:off x="2540000" y="4648200"/>
            <a:ext cx="3302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HQ:</a:t>
            </a: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 Hong Kong SAR</a:t>
            </a:r>
            <a:endParaRPr lang="en-US" sz="1100"/>
          </a:p>
        </p:txBody>
      </p:sp>
      <p:sp>
        <p:nvSpPr>
          <p:cNvPr id="15" name="AutoShape 15"/>
          <p:cNvSpPr/>
          <p:nvPr/>
        </p:nvSpPr>
        <p:spPr>
          <a:xfrm>
            <a:off x="6096000" y="4648200"/>
            <a:ext cx="3302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R&amp;D:</a:t>
            </a: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a:t>
            </a:r>
            <a:r>
              <a:rPr lang="en-US" sz="11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hengdu, China</a:t>
            </a:r>
            <a:endParaRPr lang="en-US" sz="1100"/>
          </a:p>
        </p:txBody>
      </p:sp>
      <p:sp>
        <p:nvSpPr>
          <p:cNvPr id="17" name="AutoShape 17"/>
          <p:cNvSpPr/>
          <p:nvPr/>
        </p:nvSpPr>
        <p:spPr>
          <a:xfrm>
            <a:off x="762000" y="5842000"/>
            <a:ext cx="10668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This document contains confidential technical and commercial information. Distribution restricted to authorized personnel only.</a:t>
            </a:r>
            <a:endParaRPr lang="en-US" sz="1100"/>
          </a:p>
        </p:txBody>
      </p:sp>
      <p:sp>
        <p:nvSpPr>
          <p:cNvPr id="18" name="AutoShape 18"/>
          <p:cNvSpPr/>
          <p:nvPr/>
        </p:nvSpPr>
        <p:spPr>
          <a:xfrm>
            <a:off x="762000" y="6146800"/>
            <a:ext cx="10668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All specifications are indicative and subject to change without notice. Actual performance depends on site-specific conditions.</a:t>
            </a:r>
            <a:endParaRPr lang="en-US" sz="1100"/>
          </a:p>
        </p:txBody>
      </p:sp>
      <p:sp>
        <p:nvSpPr>
          <p:cNvPr id="19" name="AutoShape 19"/>
          <p:cNvSpPr/>
          <p:nvPr/>
        </p:nvSpPr>
        <p:spPr>
          <a:xfrm>
            <a:off x="762000" y="6451600"/>
            <a:ext cx="10668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Export controlled technology. Excluding Five Eyes / Fourteen Eyes alliance countries per applicable regulations.</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D13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141C34">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77800"/>
            <a:ext cx="889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Appendix: Technical Specifications Summary</a:t>
            </a:r>
            <a:endParaRPr lang="en-US" sz="1100"/>
          </a:p>
        </p:txBody>
      </p:sp>
      <p:sp>
        <p:nvSpPr>
          <p:cNvPr id="4" name="AutoShape 4"/>
          <p:cNvSpPr/>
          <p:nvPr/>
        </p:nvSpPr>
        <p:spPr>
          <a:xfrm>
            <a:off x="8890000" y="254000"/>
            <a:ext cx="2540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8C94A0"/>
                </a:solidFill>
                <a:latin typeface="Noto Sans SC" panose="020B0200000000000000" charset="-122"/>
                <a:ea typeface="Noto Sans SC" panose="020B0200000000000000" charset="-122"/>
                <a:cs typeface="Noto Sans SC" panose="020B0200000000000000" charset="-122"/>
                <a:sym typeface="Noto Sans SC" panose="020B0200000000000000" charset="-122"/>
              </a:rPr>
              <a:t>30 / 30 | Appendix</a:t>
            </a:r>
            <a:endParaRPr lang="en-US" sz="1100"/>
          </a:p>
        </p:txBody>
      </p:sp>
      <p:cxnSp>
        <p:nvCxnSpPr>
          <p:cNvPr id="5" name="Connector 5"/>
          <p:cNvCxnSpPr/>
          <p:nvPr/>
        </p:nvCxnSpPr>
        <p:spPr>
          <a:xfrm rot="-4092">
            <a:off x="762004" y="755650"/>
            <a:ext cx="10668000" cy="12700"/>
          </a:xfrm>
          <a:prstGeom prst="straightConnector1">
            <a:avLst/>
          </a:prstGeom>
          <a:solidFill>
            <a:srgbClr val="DEE0E3">
              <a:alpha val="100000"/>
            </a:srgbClr>
          </a:solidFill>
          <a:ln w="12700" cap="flat" cmpd="sng">
            <a:solidFill>
              <a:srgbClr val="2563EB">
                <a:alpha val="100000"/>
              </a:srgbClr>
            </a:solidFill>
            <a:prstDash val="solid"/>
            <a:round/>
            <a:headEnd type="none" w="med" len="med"/>
            <a:tailEnd type="none" w="med" len="med"/>
          </a:ln>
        </p:spPr>
      </p:cxnSp>
      <p:sp>
        <p:nvSpPr>
          <p:cNvPr id="6" name="AutoShape 6"/>
          <p:cNvSpPr/>
          <p:nvPr/>
        </p:nvSpPr>
        <p:spPr>
          <a:xfrm>
            <a:off x="762000" y="9652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Consolidated Reference — All System Parameters in One Page</a:t>
            </a:r>
            <a:endParaRPr lang="en-US" sz="1100"/>
          </a:p>
        </p:txBody>
      </p:sp>
      <p:graphicFrame>
        <p:nvGraphicFramePr>
          <p:cNvPr id="7" name="Table 7"/>
          <p:cNvGraphicFramePr>
            <a:graphicFrameLocks noGrp="1"/>
          </p:cNvGraphicFramePr>
          <p:nvPr/>
        </p:nvGraphicFramePr>
        <p:xfrm>
          <a:off x="762000" y="1422400"/>
          <a:ext cx="10668000" cy="5334000"/>
        </p:xfrm>
        <a:graphic>
          <a:graphicData uri="http://schemas.openxmlformats.org/drawingml/2006/table">
            <a:tbl>
              <a:tblPr>
                <a:effectLst/>
              </a:tblPr>
              <a:tblGrid>
                <a:gridCol w="1778000"/>
                <a:gridCol w="2286000"/>
                <a:gridCol w="3302000"/>
                <a:gridCol w="3302000"/>
              </a:tblGrid>
              <a:tr h="355600">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Parameter</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Specification</a:t>
                      </a:r>
                      <a:endParaRPr lang="en-US" sz="1100"/>
                    </a:p>
                  </a:txBody>
                  <a:tcPr marL="101600" marR="101600" marT="101600" marB="101600" anchor="t" anchorCtr="0">
                    <a:lnL>
                      <a:noFill/>
                    </a:lnL>
                    <a:lnR>
                      <a:noFill/>
                    </a:lnR>
                    <a:lnT>
                      <a:noFill/>
                    </a:lnT>
                    <a:lnB>
                      <a:noFill/>
                    </a:lnB>
                    <a:solidFill>
                      <a:srgbClr val="2563EB">
                        <a:alpha val="100000"/>
                      </a:srgbClr>
                    </a:solidFill>
                  </a:tcPr>
                </a:tc>
                <a:tc>
                  <a:txBody>
                    <a:bodyPr rtlCol="0"/>
                    <a:lstStyle/>
                    <a:p>
                      <a:pPr marL="0" indent="0" algn="ctr">
                        <a:lnSpc>
                          <a:spcPct val="100000"/>
                        </a:lnSpc>
                        <a:defRPr/>
                      </a:pPr>
                      <a:r>
                        <a:rPr lang="en-US" sz="1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Notes</a:t>
                      </a:r>
                      <a:endParaRPr lang="en-US" sz="1100"/>
                    </a:p>
                  </a:txBody>
                  <a:tcPr marL="101600" marR="101600" marT="101600" marB="101600" anchor="t" anchorCtr="0">
                    <a:lnL>
                      <a:noFill/>
                    </a:lnL>
                    <a:lnR>
                      <a:noFill/>
                    </a:lnR>
                    <a:lnT>
                      <a:noFill/>
                    </a:lnT>
                    <a:lnB>
                      <a:noFill/>
                    </a:lnB>
                    <a:solidFill>
                      <a:srgbClr val="2563EB">
                        <a:alpha val="100000"/>
                      </a:srgbClr>
                    </a:solid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a:t>
                      </a:r>
                      <a:endParaRPr lang="en-US" sz="1100"/>
                    </a:p>
                  </a:txBody>
                  <a:tcPr marL="101600" marR="101600" marT="101600" marB="101600" anchor="t" anchorCtr="0">
                    <a:lnL>
                      <a:noFill/>
                    </a:lnL>
                    <a:lnR>
                      <a:noFill/>
                    </a:lnR>
                    <a:lnT>
                      <a:noFill/>
                    </a:lnT>
                    <a:lnB>
                      <a:noFill/>
                    </a:lnB>
                    <a:solidFill>
                      <a:srgbClr val="2563EB">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Detection range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0-3 km (multi-rotor), 0-5 km (fixed-wing)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39 nodes, 3 concentric rings</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a:t>
                      </a:r>
                      <a:endParaRPr lang="en-US" sz="1100"/>
                    </a:p>
                  </a:txBody>
                  <a:tcPr marL="101600" marR="101600" marT="101600" marB="101600" anchor="t" anchorCtr="0">
                    <a:lnL>
                      <a:noFill/>
                    </a:lnL>
                    <a:lnR>
                      <a:noFill/>
                    </a:lnR>
                    <a:lnT>
                      <a:noFill/>
                    </a:lnT>
                    <a:lnB>
                      <a:noFill/>
                    </a:lnB>
                    <a:solidFill>
                      <a:srgbClr val="2563EB">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Coverage / accuracy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360° azimuth, elevation ±60°, bearing &lt;5°</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Passive, zero emission</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Acoustic Array</a:t>
                      </a:r>
                      <a:endParaRPr lang="en-US" sz="1100"/>
                    </a:p>
                  </a:txBody>
                  <a:tcPr marL="101600" marR="101600" marT="101600" marB="101600" anchor="t" anchorCtr="0">
                    <a:lnL>
                      <a:noFill/>
                    </a:lnL>
                    <a:lnR>
                      <a:noFill/>
                    </a:lnR>
                    <a:lnT>
                      <a:noFill/>
                    </a:lnT>
                    <a:lnB>
                      <a:noFill/>
                    </a:lnB>
                    <a:solidFill>
                      <a:srgbClr val="2563EB">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Classification / power</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AI/ML model classification, &lt;15W per node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IP67, -40°C to +60°C</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Detection / jamming range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0-10 km radius, 360° omni-directional</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4 nodes for full coverage</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Frequency / protocols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20MHz-6GHz; 2.4G/5.8G WiFi, GPS L1/L2, SBUS, DSMX</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Precision, not broadband</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Analytic RF</a:t>
                      </a:r>
                      <a:endParaRPr lang="en-US" sz="1100"/>
                    </a:p>
                  </a:txBody>
                  <a:tcPr marL="101600" marR="101600" marT="101600" marB="101600" anchor="t" anchorCtr="0">
                    <a:lnL>
                      <a:noFill/>
                    </a:lnL>
                    <a:lnR>
                      <a:noFill/>
                    </a:lnR>
                    <a:lnT>
                      <a:noFill/>
                    </a:lnT>
                    <a:lnB>
                      <a:noFill/>
                    </a:lnB>
                    <a:solidFill>
                      <a:srgbClr val="2563EB">
                        <a:alpha val="6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Response / protection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&lt;1s detect, &lt;1s engage; civilian comms protected</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Human authorization required</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HPM</a:t>
                      </a:r>
                      <a:endParaRPr lang="en-US" sz="1100"/>
                    </a:p>
                  </a:txBody>
                  <a:tcPr marL="101600" marR="101600" marT="101600" marB="101600" anchor="t" anchorCtr="0">
                    <a:lnL>
                      <a:noFill/>
                    </a:lnL>
                    <a:lnR>
                      <a:noFill/>
                    </a:lnR>
                    <a:lnT>
                      <a:noFill/>
                    </a:lnT>
                    <a:lnB>
                      <a:noFill/>
                    </a:lnB>
                    <a:solidFill>
                      <a:srgbClr val="E8A33D">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Range / targets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500m-1km; fibre-optic UAVs, swarms, autonomous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2 vehicles, mobile</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E8A33D"/>
                          </a:solidFill>
                          <a:latin typeface="Noto Sans SC" panose="020B0200000000000000" charset="-122"/>
                          <a:ea typeface="Noto Sans SC" panose="020B0200000000000000" charset="-122"/>
                          <a:cs typeface="Noto Sans SC" panose="020B0200000000000000" charset="-122"/>
                          <a:sym typeface="Noto Sans SC" panose="020B0200000000000000" charset="-122"/>
                        </a:rPr>
                        <a:t>Microwave HPM</a:t>
                      </a:r>
                      <a:endParaRPr lang="en-US" sz="1100"/>
                    </a:p>
                  </a:txBody>
                  <a:tcPr marL="101600" marR="101600" marT="101600" marB="101600" anchor="t" anchorCtr="0">
                    <a:lnL>
                      <a:noFill/>
                    </a:lnL>
                    <a:lnR>
                      <a:noFill/>
                    </a:lnR>
                    <a:lnT>
                      <a:noFill/>
                    </a:lnT>
                    <a:lnB>
                      <a:noFill/>
                    </a:lnB>
                    <a:solidFill>
                      <a:srgbClr val="E8A33D">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 power</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3-5s engage, area coverage; vehicle-mounted generator</a:t>
                      </a:r>
                      <a:endParaRPr lang="en-US" sz="1100"/>
                    </a:p>
                  </a:txBody>
                  <a:tcPr marL="101600" marR="101600" marT="50800" marB="508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Outside Zone 0/1</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HEL</a:t>
                      </a:r>
                      <a:endParaRPr lang="en-US" sz="1100"/>
                    </a:p>
                  </a:txBody>
                  <a:tcPr marL="101600" marR="101600" marT="101600" marB="101600" anchor="t" anchorCtr="0">
                    <a:lnL>
                      <a:noFill/>
                    </a:lnL>
                    <a:lnR>
                      <a:noFill/>
                    </a:lnR>
                    <a:lnT>
                      <a:noFill/>
                    </a:lnT>
                    <a:lnB>
                      <a:noFill/>
                    </a:lnB>
                    <a:solidFill>
                      <a:srgbClr val="C85050">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Range / targets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2-3 km; fixed-wing UAVs, larger drones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1 vehicle, mobile</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C85050"/>
                          </a:solidFill>
                          <a:latin typeface="Noto Sans SC" panose="020B0200000000000000" charset="-122"/>
                          <a:ea typeface="Noto Sans SC" panose="020B0200000000000000" charset="-122"/>
                          <a:cs typeface="Noto Sans SC" panose="020B0200000000000000" charset="-122"/>
                          <a:sym typeface="Noto Sans SC" panose="020B0200000000000000" charset="-122"/>
                        </a:rPr>
                        <a:t>Laser HEL</a:t>
                      </a:r>
                      <a:endParaRPr lang="en-US" sz="1100"/>
                    </a:p>
                  </a:txBody>
                  <a:tcPr marL="101600" marR="101600" marT="101600" marB="101600" anchor="t" anchorCtr="0">
                    <a:lnL>
                      <a:noFill/>
                    </a:lnL>
                    <a:lnR>
                      <a:noFill/>
                    </a:lnR>
                    <a:lnT>
                      <a:noFill/>
                    </a:lnT>
                    <a:lnB>
                      <a:noFill/>
                    </a:lnB>
                    <a:solidFill>
                      <a:srgbClr val="C85050">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 constraints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5-15s burn; geofencing, eye-safe standby, weather-limited</a:t>
                      </a:r>
                      <a:endParaRPr lang="en-US" sz="1100"/>
                    </a:p>
                  </a:txBody>
                  <a:tcPr marL="101600" marR="101600" marT="50800" marB="508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IEC 60825 compliant</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FPV Interceptor</a:t>
                      </a:r>
                      <a:endParaRPr lang="en-US" sz="1100"/>
                    </a:p>
                  </a:txBody>
                  <a:tcPr marL="101600" marR="101600" marT="101600" marB="101600" anchor="t" anchorCtr="0">
                    <a:lnL>
                      <a:noFill/>
                    </a:lnL>
                    <a:lnR>
                      <a:noFill/>
                    </a:lnR>
                    <a:lnT>
                      <a:noFill/>
                    </a:lnT>
                    <a:lnB>
                      <a:noFill/>
                    </a:lnB>
                    <a:solidFill>
                      <a:srgbClr val="4CAF50">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Speed / range / targets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≥350 km/h, 0-5 km; fixed-wing, high-speed FPV</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6 units, expendable</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4CAF50"/>
                          </a:solidFill>
                          <a:latin typeface="Noto Sans SC" panose="020B0200000000000000" charset="-122"/>
                          <a:ea typeface="Noto Sans SC" panose="020B0200000000000000" charset="-122"/>
                          <a:cs typeface="Noto Sans SC" panose="020B0200000000000000" charset="-122"/>
                          <a:sym typeface="Noto Sans SC" panose="020B0200000000000000" charset="-122"/>
                        </a:rPr>
                        <a:t>FPV Interceptor</a:t>
                      </a:r>
                      <a:endParaRPr lang="en-US" sz="1100"/>
                    </a:p>
                  </a:txBody>
                  <a:tcPr marL="101600" marR="101600" marT="101600" marB="101600" anchor="t" anchorCtr="0">
                    <a:lnL>
                      <a:noFill/>
                    </a:lnL>
                    <a:lnR>
                      <a:noFill/>
                    </a:lnR>
                    <a:lnT>
                      <a:noFill/>
                    </a:lnT>
                    <a:lnB>
                      <a:noFill/>
                    </a:lnB>
                    <a:solidFill>
                      <a:srgbClr val="4CAF50">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Engagement / logistics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10-20s flight; unit swap &lt;10 min, battery swap &lt;2 min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 or assisted guidance</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C2 System</a:t>
                      </a:r>
                      <a:endParaRPr lang="en-US" sz="1100"/>
                    </a:p>
                  </a:txBody>
                  <a:tcPr marL="101600" marR="101600" marT="101600" marB="101600" anchor="t" anchorCtr="0">
                    <a:lnL>
                      <a:noFill/>
                    </a:lnL>
                    <a:lnR>
                      <a:noFill/>
                    </a:lnR>
                    <a:lnT>
                      <a:noFill/>
                    </a:lnT>
                    <a:lnB>
                      <a:noFill/>
                    </a:lnB>
                    <a:solidFill>
                      <a:srgbClr val="2563EB">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Architecture / latency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Redundant server, 3 consoles; sensor-to-C2 &lt;500ms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Encrypted, VPN remote</a:t>
                      </a:r>
                      <a:endParaRPr lang="en-US" sz="1100"/>
                    </a:p>
                  </a:txBody>
                  <a:tcPr marL="101600" marR="101600" marT="101600" marB="101600" anchor="t" anchorCtr="0">
                    <a:lnL>
                      <a:noFill/>
                    </a:lnL>
                    <a:lnR>
                      <a:noFill/>
                    </a:lnR>
                    <a:lnT>
                      <a:noFill/>
                    </a:lnT>
                    <a:lnB>
                      <a:noFill/>
                    </a:lnB>
                    <a:noFill/>
                  </a:tcPr>
                </a:tc>
              </a:tr>
              <a:tr h="355600">
                <a:tc>
                  <a:txBody>
                    <a:bodyPr rtlCol="0"/>
                    <a:lstStyle/>
                    <a:p>
                      <a:pPr marL="0" indent="0" algn="ctr">
                        <a:lnSpc>
                          <a:spcPct val="100000"/>
                        </a:lnSpc>
                        <a:defRPr/>
                      </a:pPr>
                      <a:r>
                        <a:rPr lang="en-US" sz="1000" b="1" i="0" u="none" strike="noStrike">
                          <a:solidFill>
                            <a:srgbClr val="BFD7FF"/>
                          </a:solidFill>
                          <a:latin typeface="Noto Sans SC" panose="020B0200000000000000" charset="-122"/>
                          <a:ea typeface="Noto Sans SC" panose="020B0200000000000000" charset="-122"/>
                          <a:cs typeface="Noto Sans SC" panose="020B0200000000000000" charset="-122"/>
                          <a:sym typeface="Noto Sans SC" panose="020B0200000000000000" charset="-122"/>
                        </a:rPr>
                        <a:t>C2 System</a:t>
                      </a:r>
                      <a:endParaRPr lang="en-US" sz="1100"/>
                    </a:p>
                  </a:txBody>
                  <a:tcPr marL="101600" marR="101600" marT="101600" marB="101600" anchor="t" anchorCtr="0">
                    <a:lnL>
                      <a:noFill/>
                    </a:lnL>
                    <a:lnR>
                      <a:noFill/>
                    </a:lnR>
                    <a:lnT>
                      <a:noFill/>
                    </a:lnT>
                    <a:lnB>
                      <a:noFill/>
                    </a:lnB>
                    <a:solidFill>
                      <a:srgbClr val="2563EB">
                        <a:alpha val="12000"/>
                      </a:srgbClr>
                    </a:solid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Modes / uptime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DCE0E8"/>
                          </a:solidFill>
                          <a:latin typeface="Noto Sans SC" panose="020B0200000000000000" charset="-122"/>
                          <a:ea typeface="Noto Sans SC" panose="020B0200000000000000" charset="-122"/>
                          <a:cs typeface="Noto Sans SC" panose="020B0200000000000000" charset="-122"/>
                          <a:sym typeface="Noto Sans SC" panose="020B0200000000000000" charset="-122"/>
                        </a:rPr>
                        <a:t>Manual / Assisted / Semi-Auto / Emergency Auto; 99.5% uptime</a:t>
                      </a:r>
                      <a:endParaRPr lang="en-US" sz="1100"/>
                    </a:p>
                  </a:txBody>
                  <a:tcPr marL="101600" marR="101600" marT="50800" marB="50800" anchor="t" anchorCtr="0">
                    <a:lnL>
                      <a:noFill/>
                    </a:lnL>
                    <a:lnR>
                      <a:noFill/>
                    </a:lnR>
                    <a:lnT>
                      <a:noFill/>
                    </a:lnT>
                    <a:lnB>
                      <a:noFill/>
                    </a:lnB>
                    <a:noFill/>
                  </a:tcPr>
                </a:tc>
                <a:tc>
                  <a:txBody>
                    <a:bodyPr rtlCol="0"/>
                    <a:lstStyle/>
                    <a:p>
                      <a:pPr marL="0" indent="0" algn="ctr">
                        <a:lnSpc>
                          <a:spcPct val="100000"/>
                        </a:lnSpc>
                        <a:defRPr/>
                      </a:pPr>
                      <a:r>
                        <a:rPr lang="en-US" sz="900" b="0" i="0" u="none" strike="noStrike">
                          <a:solidFill>
                            <a:srgbClr val="B8BCC2"/>
                          </a:solidFill>
                          <a:latin typeface="Noto Sans SC" panose="020B0200000000000000" charset="-122"/>
                          <a:ea typeface="Noto Sans SC" panose="020B0200000000000000" charset="-122"/>
                          <a:cs typeface="Noto Sans SC" panose="020B0200000000000000" charset="-122"/>
                          <a:sym typeface="Noto Sans SC" panose="020B0200000000000000" charset="-122"/>
                        </a:rPr>
                        <a:t>Human-in-loop default</a:t>
                      </a:r>
                      <a:endParaRPr lang="en-US" sz="1100"/>
                    </a:p>
                  </a:txBody>
                  <a:tcPr marL="101600" marR="101600" marT="101600" marB="101600" anchor="t" anchorCtr="0">
                    <a:lnL>
                      <a:noFill/>
                    </a:lnL>
                    <a:lnR>
                      <a:noFill/>
                    </a:lnR>
                    <a:lnT>
                      <a:noFill/>
                    </a:lnT>
                    <a:lnB>
                      <a:noFill/>
                    </a:lnB>
                    <a:noFill/>
                  </a:tcPr>
                </a:tc>
              </a:tr>
            </a:tbl>
          </a:graphicData>
        </a:graphic>
      </p:graphicFrame>
    </p:spTree>
  </p:cSld>
  <p:clrMapOvr>
    <a:masterClrMapping/>
  </p:clrMapOvr>
</p:sld>
</file>

<file path=ppt/tags/tag1.xml><?xml version="1.0" encoding="utf-8"?>
<p:tagLst xmlns:p="http://schemas.openxmlformats.org/presentationml/2006/main">
  <p:tag name="KSO_WM_DIAGRAM_VIRTUALLY_FRAME" val="{&quot;height&quot;:122,&quot;left&quot;:60,&quot;top&quot;:378,&quot;width&quot;:840}"/>
</p:tagLst>
</file>

<file path=ppt/tags/tag2.xml><?xml version="1.0" encoding="utf-8"?>
<p:tagLst xmlns:p="http://schemas.openxmlformats.org/presentationml/2006/main">
  <p:tag name="KSO_WM_DIAGRAM_VIRTUALLY_FRAME" val="{&quot;height&quot;:122,&quot;left&quot;:60,&quot;top&quot;:378,&quot;width&quot;:840}"/>
</p:tagLst>
</file>

<file path=ppt/tags/tag3.xml><?xml version="1.0" encoding="utf-8"?>
<p:tagLst xmlns:p="http://schemas.openxmlformats.org/presentationml/2006/main">
  <p:tag name="KSO_WM_DIAGRAM_VIRTUALLY_FRAME" val="{&quot;height&quot;:122,&quot;left&quot;:60,&quot;top&quot;:378,&quot;width&quot;:840}"/>
</p:tagLst>
</file>

<file path=ppt/tags/tag4.xml><?xml version="1.0" encoding="utf-8"?>
<p:tagLst xmlns:p="http://schemas.openxmlformats.org/presentationml/2006/main">
  <p:tag name="KSO_WM_DIAGRAM_VIRTUALLY_FRAME" val="{&quot;height&quot;:122,&quot;left&quot;:60,&quot;top&quot;:378,&quot;width&quot;:840}"/>
</p:tagLst>
</file>

<file path=ppt/tags/tag5.xml><?xml version="1.0" encoding="utf-8"?>
<p:tagLst xmlns:p="http://schemas.openxmlformats.org/presentationml/2006/main">
  <p:tag name="KSO_WM_DIAGRAM_VIRTUALLY_FRAME" val="{&quot;height&quot;:122,&quot;left&quot;:60,&quot;top&quot;:378,&quot;width&quot;:840}"/>
</p:tagLst>
</file>

<file path=ppt/tags/tag6.xml><?xml version="1.0" encoding="utf-8"?>
<p:tagLst xmlns:p="http://schemas.openxmlformats.org/presentationml/2006/main">
  <p:tag name="KSO_WM_DIAGRAM_VIRTUALLY_FRAME" val="{&quot;height&quot;:122,&quot;left&quot;:60,&quot;top&quot;:378,&quot;width&quot;:84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38473</Words>
  <Application>WPS 演示</Application>
  <PresentationFormat/>
  <Paragraphs>1753</Paragraphs>
  <Slides>30</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30</vt:i4>
      </vt:variant>
    </vt:vector>
  </HeadingPairs>
  <TitlesOfParts>
    <vt:vector size="39"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Best&amp;赵军</cp:lastModifiedBy>
  <cp:revision>1</cp:revision>
  <dcterms:created xsi:type="dcterms:W3CDTF">2026-09-07T01:22:21Z</dcterms:created>
  <dcterms:modified xsi:type="dcterms:W3CDTF">2026-09-07T01:22:22Z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6A4FE7AFF2FA4351A7B22CB26C758EA0_12</vt:lpwstr>
  </property>
</Properties>
</file>